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9" r:id="rId4"/>
    <p:sldId id="264" r:id="rId5"/>
    <p:sldId id="268" r:id="rId6"/>
    <p:sldId id="266" r:id="rId7"/>
    <p:sldId id="265" r:id="rId8"/>
    <p:sldId id="261" r:id="rId9"/>
    <p:sldId id="262" r:id="rId10"/>
    <p:sldId id="258" r:id="rId11"/>
    <p:sldId id="260" r:id="rId12"/>
  </p:sldIdLst>
  <p:sldSz cx="18288000" cy="10287000"/>
  <p:notesSz cx="6858000" cy="9144000"/>
  <p:embeddedFontLst>
    <p:embeddedFont>
      <p:font typeface="Pretendard" panose="02000503000000020004" pitchFamily="50" charset="-127"/>
      <p:regular r:id="rId15"/>
      <p:bold r:id="rId16"/>
    </p:embeddedFont>
    <p:embeddedFont>
      <p:font typeface="Pretendard ExtraBold" panose="02000903000000020004" pitchFamily="50" charset="-127"/>
      <p:bold r:id="rId17"/>
    </p:embeddedFont>
    <p:embeddedFont>
      <p:font typeface="Pretendard ExtraLight" panose="02000303000000020004" pitchFamily="50" charset="-127"/>
      <p:regular r:id="rId18"/>
    </p:embeddedFont>
    <p:embeddedFont>
      <p:font typeface="Pretendard SemiBold" panose="02000703000000020004" pitchFamily="50" charset="-127"/>
      <p:bold r:id="rId19"/>
    </p:embeddedFont>
    <p:embeddedFont>
      <p:font typeface="나눔스퀘어" panose="020B0600000101010101" pitchFamily="50" charset="-127"/>
      <p:regular r:id="rId20"/>
    </p:embeddedFont>
    <p:embeddedFont>
      <p:font typeface="나눔스퀘어 Bold" panose="020B0600000101010101" pitchFamily="50" charset="-127"/>
      <p:bold r:id="rId21"/>
    </p:embeddedFont>
    <p:embeddedFont>
      <p:font typeface="나눔스퀘어 ExtraBold" panose="020B0600000101010101" pitchFamily="50" charset="-127"/>
      <p:bold r:id="rId22"/>
    </p:embeddedFont>
    <p:embeddedFont>
      <p:font typeface="나눔스퀘어_ac" panose="020B0600000101010101" pitchFamily="50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맑은 고딕" panose="020B0503020000020004" pitchFamily="50" charset="-127"/>
      <p:regular r:id="rId24"/>
      <p:bold r:id="rId25"/>
    </p:embeddedFont>
    <p:embeddedFont>
      <p:font typeface="Noto Sans Symbols" pitchFamily="2" charset="0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B6FF"/>
    <a:srgbClr val="4AD5D2"/>
    <a:srgbClr val="F8F8F8"/>
    <a:srgbClr val="FFFFB9"/>
    <a:srgbClr val="2A684D"/>
    <a:srgbClr val="1B4332"/>
    <a:srgbClr val="E0E0E0"/>
    <a:srgbClr val="F1E8CB"/>
    <a:srgbClr val="DDC77F"/>
    <a:srgbClr val="CCA9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4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4" d="100"/>
          <a:sy n="64" d="100"/>
        </p:scale>
        <p:origin x="2338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5D48278-500F-22ED-85CF-10CBCE6984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374296B-A24E-4053-404D-279741044A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41D21-4659-40D3-A06D-DF2B719E2830}" type="datetimeFigureOut">
              <a:rPr lang="ko-KR" altLang="en-US" smtClean="0"/>
              <a:t>2026-01-21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5CF6267-BCB6-6607-CC86-33E92A026C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62A9CEE-DB34-5499-4331-997D811FD9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6BEC5-DE1D-4913-A449-6F951FF19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238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8F52A6-580C-4B86-AB90-56F447904C49}" type="datetimeFigureOut">
              <a:rPr lang="ko-KR" altLang="en-US" smtClean="0"/>
              <a:t>2026-01-21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B962DE-52B4-4159-9C7B-9AF6BD0ED2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101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962DE-52B4-4159-9C7B-9AF6BD0ED2B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954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962DE-52B4-4159-9C7B-9AF6BD0ED2B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907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CAD3A270-0A5B-8D37-3394-25838FD21D34}"/>
              </a:ext>
            </a:extLst>
          </p:cNvPr>
          <p:cNvGrpSpPr/>
          <p:nvPr userDrawn="1"/>
        </p:nvGrpSpPr>
        <p:grpSpPr>
          <a:xfrm>
            <a:off x="17449800" y="9448800"/>
            <a:ext cx="838200" cy="838200"/>
            <a:chOff x="17449800" y="9448800"/>
            <a:chExt cx="838200" cy="838200"/>
          </a:xfrm>
        </p:grpSpPr>
        <p:sp>
          <p:nvSpPr>
            <p:cNvPr id="8" name="직각 삼각형 7">
              <a:extLst>
                <a:ext uri="{FF2B5EF4-FFF2-40B4-BE49-F238E27FC236}">
                  <a16:creationId xmlns:a16="http://schemas.microsoft.com/office/drawing/2014/main" id="{0D1E7E01-A453-F756-EC95-C68767DFDE14}"/>
                </a:ext>
              </a:extLst>
            </p:cNvPr>
            <p:cNvSpPr/>
            <p:nvPr/>
          </p:nvSpPr>
          <p:spPr>
            <a:xfrm rot="16200000">
              <a:off x="17449800" y="9448800"/>
              <a:ext cx="838200" cy="838200"/>
            </a:xfrm>
            <a:prstGeom prst="rtTriangle">
              <a:avLst/>
            </a:prstGeom>
            <a:solidFill>
              <a:srgbClr val="DDC77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E170FB8D-E998-0E61-C7B3-8F26FB9C936E}"/>
                </a:ext>
              </a:extLst>
            </p:cNvPr>
            <p:cNvSpPr/>
            <p:nvPr/>
          </p:nvSpPr>
          <p:spPr>
            <a:xfrm rot="16200000">
              <a:off x="17602200" y="9601200"/>
              <a:ext cx="685800" cy="685800"/>
            </a:xfrm>
            <a:prstGeom prst="rtTriangle">
              <a:avLst/>
            </a:prstGeom>
            <a:solidFill>
              <a:srgbClr val="1B43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7297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697200" y="925830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697200" y="925830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7297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697200" y="925830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697200" y="925830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7297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5697200" y="925830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72974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5697200" y="925830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7297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5697200" y="925830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9434D564-C154-667E-F92C-CDCC9D8A9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7297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5697200" y="925830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5697200" y="925830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98AE4EF-A852-1B91-E794-B6DF13A9C826}"/>
              </a:ext>
            </a:extLst>
          </p:cNvPr>
          <p:cNvGrpSpPr/>
          <p:nvPr userDrawn="1"/>
        </p:nvGrpSpPr>
        <p:grpSpPr>
          <a:xfrm>
            <a:off x="0" y="0"/>
            <a:ext cx="18288000" cy="955585"/>
            <a:chOff x="0" y="-38100"/>
            <a:chExt cx="18288000" cy="955585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03777F8-9EF1-9897-2D88-E54DF7CE9324}"/>
                </a:ext>
              </a:extLst>
            </p:cNvPr>
            <p:cNvSpPr/>
            <p:nvPr userDrawn="1"/>
          </p:nvSpPr>
          <p:spPr>
            <a:xfrm>
              <a:off x="0" y="76200"/>
              <a:ext cx="18288000" cy="841285"/>
            </a:xfrm>
            <a:prstGeom prst="rect">
              <a:avLst/>
            </a:prstGeom>
            <a:solidFill>
              <a:srgbClr val="D8BF6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2F47D2E-507D-31B7-5B0D-A315FDF7D9CD}"/>
                </a:ext>
              </a:extLst>
            </p:cNvPr>
            <p:cNvSpPr/>
            <p:nvPr userDrawn="1"/>
          </p:nvSpPr>
          <p:spPr>
            <a:xfrm>
              <a:off x="0" y="-38100"/>
              <a:ext cx="18288000" cy="841285"/>
            </a:xfrm>
            <a:prstGeom prst="rect">
              <a:avLst/>
            </a:prstGeom>
            <a:solidFill>
              <a:srgbClr val="1B433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TextBox 8">
            <a:extLst>
              <a:ext uri="{FF2B5EF4-FFF2-40B4-BE49-F238E27FC236}">
                <a16:creationId xmlns:a16="http://schemas.microsoft.com/office/drawing/2014/main" id="{A162ABC4-B379-445C-826F-45F864408498}"/>
              </a:ext>
            </a:extLst>
          </p:cNvPr>
          <p:cNvSpPr txBox="1"/>
          <p:nvPr userDrawn="1"/>
        </p:nvSpPr>
        <p:spPr>
          <a:xfrm>
            <a:off x="2895600" y="103462"/>
            <a:ext cx="15087600" cy="6051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50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CDA93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  <a:sym typeface="HK Grotesk Bold"/>
              </a:rPr>
              <a:t>쇼크방어 올웨더 회복력 전략 포트폴리오 상품 설명서</a:t>
            </a:r>
            <a:endParaRPr lang="en-US" sz="3000" b="1" dirty="0">
              <a:solidFill>
                <a:srgbClr val="CDA93E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HK Grotesk Bold"/>
              <a:sym typeface="HK Grotesk Bold"/>
            </a:endParaRPr>
          </a:p>
        </p:txBody>
      </p:sp>
      <p:sp>
        <p:nvSpPr>
          <p:cNvPr id="2" name="TextBox 8">
            <a:extLst>
              <a:ext uri="{FF2B5EF4-FFF2-40B4-BE49-F238E27FC236}">
                <a16:creationId xmlns:a16="http://schemas.microsoft.com/office/drawing/2014/main" id="{E1C6A23C-714A-5ACC-40C5-0295AA5DA278}"/>
              </a:ext>
            </a:extLst>
          </p:cNvPr>
          <p:cNvSpPr txBox="1"/>
          <p:nvPr userDrawn="1"/>
        </p:nvSpPr>
        <p:spPr>
          <a:xfrm>
            <a:off x="883004" y="88222"/>
            <a:ext cx="15087600" cy="6051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0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CDA93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  <a:sym typeface="HK Grotesk Bold"/>
              </a:rPr>
              <a:t>팜브릿지 인베스트먼트</a:t>
            </a:r>
            <a:endParaRPr lang="en-US" sz="3000" b="1" dirty="0">
              <a:solidFill>
                <a:srgbClr val="CDA93E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HK Grotesk Bold"/>
              <a:sym typeface="HK Grotesk 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5CB008-B77F-C77A-5F76-BEC9DF1CD36A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6" y="140781"/>
            <a:ext cx="845774" cy="58311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3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3124200" y="2546400"/>
            <a:ext cx="8915400" cy="45515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2000"/>
              </a:lnSpc>
              <a:spcBef>
                <a:spcPct val="0"/>
              </a:spcBef>
            </a:pPr>
            <a:r>
              <a:rPr lang="ko-KR" altLang="en-US" sz="9000" spc="-150" dirty="0">
                <a:solidFill>
                  <a:srgbClr val="CDAA3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쇼크방어</a:t>
            </a:r>
            <a:br>
              <a:rPr lang="en-US" altLang="ko-KR" sz="9000" spc="-150" dirty="0">
                <a:solidFill>
                  <a:srgbClr val="CDAA3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</a:br>
            <a:r>
              <a:rPr lang="ko-KR" altLang="en-US" sz="9000" spc="-150" dirty="0">
                <a:solidFill>
                  <a:srgbClr val="F8F8F8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올웨더</a:t>
            </a:r>
            <a:r>
              <a:rPr lang="en-US" altLang="ko-KR" sz="9000" spc="-150" dirty="0">
                <a:solidFill>
                  <a:srgbClr val="F8F8F8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 </a:t>
            </a:r>
            <a:r>
              <a:rPr lang="ko-KR" altLang="en-US" sz="9000" spc="-150" dirty="0">
                <a:solidFill>
                  <a:srgbClr val="F8F8F8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회복력 전략</a:t>
            </a:r>
            <a:br>
              <a:rPr lang="en-US" altLang="ko-KR" sz="9000" spc="-150" dirty="0">
                <a:solidFill>
                  <a:srgbClr val="CDAA3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</a:br>
            <a:r>
              <a:rPr lang="ko-KR" altLang="en-US" sz="9000" spc="-150" dirty="0">
                <a:solidFill>
                  <a:srgbClr val="CCA9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포트폴리오</a:t>
            </a:r>
            <a:endParaRPr lang="en-US" sz="9000" spc="-150" dirty="0">
              <a:solidFill>
                <a:srgbClr val="CCA93D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HK Grotesk Bold"/>
              <a:sym typeface="HK Grotesk Bold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3844866-DF2F-D72C-791D-F1A373EAC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3758522"/>
            <a:ext cx="8153400" cy="4356778"/>
          </a:xfrm>
          <a:prstGeom prst="rect">
            <a:avLst/>
          </a:prstGeom>
        </p:spPr>
      </p:pic>
      <p:sp>
        <p:nvSpPr>
          <p:cNvPr id="25" name="TextBox 8">
            <a:extLst>
              <a:ext uri="{FF2B5EF4-FFF2-40B4-BE49-F238E27FC236}">
                <a16:creationId xmlns:a16="http://schemas.microsoft.com/office/drawing/2014/main" id="{1599485B-9D18-2AD9-9AFE-8CCDC7089A9A}"/>
              </a:ext>
            </a:extLst>
          </p:cNvPr>
          <p:cNvSpPr txBox="1"/>
          <p:nvPr/>
        </p:nvSpPr>
        <p:spPr>
          <a:xfrm>
            <a:off x="3200400" y="7249933"/>
            <a:ext cx="13716000" cy="12463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5000"/>
              </a:lnSpc>
              <a:spcBef>
                <a:spcPct val="0"/>
              </a:spcBef>
            </a:pPr>
            <a:r>
              <a:rPr lang="en-US" sz="3500" dirty="0">
                <a:solidFill>
                  <a:srgbClr val="F8F8F8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Pretendard" panose="02000503000000020004" pitchFamily="50" charset="-127"/>
                <a:sym typeface="HK Grotesk Bold"/>
              </a:rPr>
              <a:t>ShockGuard All-Weather Resilience</a:t>
            </a:r>
            <a:br>
              <a:rPr lang="en-US" sz="3500" dirty="0">
                <a:solidFill>
                  <a:srgbClr val="F8F8F8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Pretendard" panose="02000503000000020004" pitchFamily="50" charset="-127"/>
                <a:sym typeface="HK Grotesk Bold"/>
              </a:rPr>
            </a:br>
            <a:r>
              <a:rPr lang="en-US" sz="3500" dirty="0">
                <a:solidFill>
                  <a:srgbClr val="F8F8F8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Pretendard" panose="02000503000000020004" pitchFamily="50" charset="-127"/>
                <a:sym typeface="HK Grotesk Bold"/>
              </a:rPr>
              <a:t>Strategy Portfolio</a:t>
            </a:r>
            <a:endParaRPr lang="en-US" sz="3500" dirty="0">
              <a:solidFill>
                <a:srgbClr val="F8F8F8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HK Grotesk Bold"/>
              <a:sym typeface="HK Grotesk Bold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C0ED1F6E-B5E3-0B5B-82FE-1DFA652221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3315" y="9334500"/>
            <a:ext cx="1643885" cy="52892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5D800588-071C-033C-4217-48ABA1B987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8200" y="9334500"/>
            <a:ext cx="1828800" cy="58356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B5A2C9A7-762B-ECAC-70E8-09BE0669C02F}"/>
              </a:ext>
            </a:extLst>
          </p:cNvPr>
          <p:cNvSpPr/>
          <p:nvPr/>
        </p:nvSpPr>
        <p:spPr>
          <a:xfrm>
            <a:off x="0" y="0"/>
            <a:ext cx="18288000" cy="841285"/>
          </a:xfrm>
          <a:prstGeom prst="rect">
            <a:avLst/>
          </a:prstGeom>
          <a:solidFill>
            <a:srgbClr val="1B43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8">
            <a:extLst>
              <a:ext uri="{FF2B5EF4-FFF2-40B4-BE49-F238E27FC236}">
                <a16:creationId xmlns:a16="http://schemas.microsoft.com/office/drawing/2014/main" id="{1CB1B411-07BC-7178-3066-F74C2DDD72E0}"/>
              </a:ext>
            </a:extLst>
          </p:cNvPr>
          <p:cNvSpPr txBox="1"/>
          <p:nvPr/>
        </p:nvSpPr>
        <p:spPr>
          <a:xfrm>
            <a:off x="2286000" y="118734"/>
            <a:ext cx="13716000" cy="6051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CDA93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retendard" panose="02000503000000020004" pitchFamily="50" charset="-127"/>
                <a:sym typeface="HK Grotesk Bold"/>
              </a:rPr>
              <a:t>K-Digital Training AI Quant</a:t>
            </a:r>
            <a:endParaRPr lang="en-US" sz="3500" b="1" dirty="0">
              <a:solidFill>
                <a:srgbClr val="CDA93E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HK Grotesk Bold"/>
              <a:sym typeface="HK Grotesk Bold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448F22E4-7BE4-B58A-7A8D-CD98058CFC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7959" y="-158743"/>
            <a:ext cx="3426241" cy="120803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8A5B998-1E90-90E7-8F99-FFFD5ADB688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6400" y="1193234"/>
            <a:ext cx="1087629" cy="749866"/>
          </a:xfrm>
          <a:prstGeom prst="rect">
            <a:avLst/>
          </a:prstGeom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F1AE0247-B679-AD88-9699-487D9BEA6B65}"/>
              </a:ext>
            </a:extLst>
          </p:cNvPr>
          <p:cNvSpPr txBox="1"/>
          <p:nvPr/>
        </p:nvSpPr>
        <p:spPr>
          <a:xfrm>
            <a:off x="4267200" y="1257300"/>
            <a:ext cx="13716000" cy="6051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5000"/>
              </a:lnSpc>
              <a:spcBef>
                <a:spcPct val="0"/>
              </a:spcBef>
            </a:pPr>
            <a:r>
              <a:rPr lang="en-US" altLang="ko-KR" sz="3500" spc="-150" dirty="0">
                <a:solidFill>
                  <a:srgbClr val="F8F8F8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Pretendard" panose="02000503000000020004" pitchFamily="50" charset="-127"/>
                <a:sym typeface="HK Grotesk Bold"/>
              </a:rPr>
              <a:t>Team2              </a:t>
            </a:r>
            <a:r>
              <a:rPr lang="ko-KR" altLang="en-US" sz="3500" spc="-150" dirty="0">
                <a:solidFill>
                  <a:srgbClr val="F8F8F8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Pretendard" panose="02000503000000020004" pitchFamily="50" charset="-127"/>
                <a:sym typeface="HK Grotesk Bold"/>
              </a:rPr>
              <a:t>팜브릿지 인베스트먼트</a:t>
            </a:r>
            <a:endParaRPr lang="en-US" sz="3500" spc="-150" dirty="0">
              <a:solidFill>
                <a:srgbClr val="F8F8F8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HK Grotesk Bold"/>
              <a:sym typeface="HK Grotesk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8">
            <a:extLst>
              <a:ext uri="{FF2B5EF4-FFF2-40B4-BE49-F238E27FC236}">
                <a16:creationId xmlns:a16="http://schemas.microsoft.com/office/drawing/2014/main" id="{07287BEA-4C03-DE6B-DAAA-606C673DFEE2}"/>
              </a:ext>
            </a:extLst>
          </p:cNvPr>
          <p:cNvSpPr txBox="1"/>
          <p:nvPr/>
        </p:nvSpPr>
        <p:spPr>
          <a:xfrm>
            <a:off x="3429000" y="1769311"/>
            <a:ext cx="13716000" cy="658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5000" spc="-120" dirty="0">
                <a:solidFill>
                  <a:srgbClr val="1B433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HK Grotesk Bold"/>
                <a:sym typeface="HK Grotesk Bold"/>
              </a:rPr>
              <a:t>Contents</a:t>
            </a:r>
          </a:p>
        </p:txBody>
      </p:sp>
      <p:sp>
        <p:nvSpPr>
          <p:cNvPr id="11" name="TextBox 8">
            <a:extLst>
              <a:ext uri="{FF2B5EF4-FFF2-40B4-BE49-F238E27FC236}">
                <a16:creationId xmlns:a16="http://schemas.microsoft.com/office/drawing/2014/main" id="{0282D6DE-7669-CF39-7B3D-A56C78E3F34F}"/>
              </a:ext>
            </a:extLst>
          </p:cNvPr>
          <p:cNvSpPr txBox="1"/>
          <p:nvPr/>
        </p:nvSpPr>
        <p:spPr>
          <a:xfrm>
            <a:off x="10591800" y="9258300"/>
            <a:ext cx="13716000" cy="527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15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02</a:t>
            </a:r>
          </a:p>
        </p:txBody>
      </p:sp>
      <p:sp>
        <p:nvSpPr>
          <p:cNvPr id="2" name="TextBox 8">
            <a:extLst>
              <a:ext uri="{FF2B5EF4-FFF2-40B4-BE49-F238E27FC236}">
                <a16:creationId xmlns:a16="http://schemas.microsoft.com/office/drawing/2014/main" id="{F5ACF57D-1C46-F175-0B1C-5B485AE67ED4}"/>
              </a:ext>
            </a:extLst>
          </p:cNvPr>
          <p:cNvSpPr txBox="1"/>
          <p:nvPr/>
        </p:nvSpPr>
        <p:spPr>
          <a:xfrm>
            <a:off x="8915400" y="3038538"/>
            <a:ext cx="457200" cy="5586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00" spc="100" dirty="0">
                <a:solidFill>
                  <a:srgbClr val="1B433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</a:t>
            </a:r>
            <a:r>
              <a:rPr lang="en-US" sz="2200" dirty="0">
                <a:solidFill>
                  <a:srgbClr val="1B433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1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BC30A8D3-E796-DDD3-48D5-F577048988D2}"/>
              </a:ext>
            </a:extLst>
          </p:cNvPr>
          <p:cNvSpPr txBox="1"/>
          <p:nvPr/>
        </p:nvSpPr>
        <p:spPr>
          <a:xfrm>
            <a:off x="8915400" y="3807676"/>
            <a:ext cx="457200" cy="5586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00" spc="10" dirty="0">
                <a:solidFill>
                  <a:srgbClr val="1B433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8DA763-7564-CD0C-2E98-C52C731AA392}"/>
              </a:ext>
            </a:extLst>
          </p:cNvPr>
          <p:cNvSpPr txBox="1"/>
          <p:nvPr/>
        </p:nvSpPr>
        <p:spPr>
          <a:xfrm>
            <a:off x="9906000" y="3197107"/>
            <a:ext cx="6858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운용 조직 및 역할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8193C8E-9F2D-1EA9-C607-6D7B4E027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602501"/>
            <a:ext cx="4724400" cy="879879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FD703F3-BA29-C14C-8BDB-C4C9819B0471}"/>
              </a:ext>
            </a:extLst>
          </p:cNvPr>
          <p:cNvSpPr txBox="1"/>
          <p:nvPr/>
        </p:nvSpPr>
        <p:spPr>
          <a:xfrm>
            <a:off x="9906000" y="3977121"/>
            <a:ext cx="6858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포트폴리오 구축 프로세스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48F7B3-86F7-6E27-8E17-4DC0776AEE8F}"/>
              </a:ext>
            </a:extLst>
          </p:cNvPr>
          <p:cNvSpPr txBox="1"/>
          <p:nvPr/>
        </p:nvSpPr>
        <p:spPr>
          <a:xfrm>
            <a:off x="11974010" y="3197107"/>
            <a:ext cx="6858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····················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40918356-1C89-7BD2-77F0-297B85B115A1}"/>
              </a:ext>
            </a:extLst>
          </p:cNvPr>
          <p:cNvSpPr txBox="1"/>
          <p:nvPr/>
        </p:nvSpPr>
        <p:spPr>
          <a:xfrm>
            <a:off x="14249400" y="3038538"/>
            <a:ext cx="457200" cy="5509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50" spc="1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HK Grotesk Bold"/>
              </a:rPr>
              <a:t>03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5FEBC2-E1EB-CE2B-5F11-2BDA15139B64}"/>
              </a:ext>
            </a:extLst>
          </p:cNvPr>
          <p:cNvSpPr txBox="1"/>
          <p:nvPr/>
        </p:nvSpPr>
        <p:spPr>
          <a:xfrm>
            <a:off x="12517120" y="3957656"/>
            <a:ext cx="17632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············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DEAD80E6-DDCB-A3D8-DF7A-20CFBD0BA2CA}"/>
              </a:ext>
            </a:extLst>
          </p:cNvPr>
          <p:cNvSpPr txBox="1"/>
          <p:nvPr/>
        </p:nvSpPr>
        <p:spPr>
          <a:xfrm>
            <a:off x="14211300" y="3771900"/>
            <a:ext cx="533400" cy="5509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50" spc="-3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HK Grotesk Bold"/>
              </a:rPr>
              <a:t>0</a:t>
            </a:r>
            <a:r>
              <a:rPr lang="en-US" altLang="ko-KR" sz="2250" spc="-3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HK Grotesk Bold"/>
              </a:rPr>
              <a:t>4</a:t>
            </a:r>
            <a:endParaRPr lang="en-US" sz="2250" spc="-3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HK Grotesk Bold"/>
            </a:endParaRPr>
          </a:p>
        </p:txBody>
      </p:sp>
      <p:sp>
        <p:nvSpPr>
          <p:cNvPr id="23" name="TextBox 8">
            <a:extLst>
              <a:ext uri="{FF2B5EF4-FFF2-40B4-BE49-F238E27FC236}">
                <a16:creationId xmlns:a16="http://schemas.microsoft.com/office/drawing/2014/main" id="{1C3DACFE-E45C-A9AE-029A-32D4D740345D}"/>
              </a:ext>
            </a:extLst>
          </p:cNvPr>
          <p:cNvSpPr txBox="1"/>
          <p:nvPr/>
        </p:nvSpPr>
        <p:spPr>
          <a:xfrm>
            <a:off x="8915400" y="4567671"/>
            <a:ext cx="457200" cy="5586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00" spc="10" dirty="0">
                <a:solidFill>
                  <a:srgbClr val="1B433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5E821B1-805B-7B95-A968-550A14F381C9}"/>
              </a:ext>
            </a:extLst>
          </p:cNvPr>
          <p:cNvSpPr txBox="1"/>
          <p:nvPr/>
        </p:nvSpPr>
        <p:spPr>
          <a:xfrm>
            <a:off x="9906000" y="4743390"/>
            <a:ext cx="6858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상품 개요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017079-742E-2AF5-9306-9CF713D51568}"/>
              </a:ext>
            </a:extLst>
          </p:cNvPr>
          <p:cNvSpPr txBox="1"/>
          <p:nvPr/>
        </p:nvSpPr>
        <p:spPr>
          <a:xfrm>
            <a:off x="7426960" y="4726794"/>
            <a:ext cx="6858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····························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TextBox 8">
            <a:extLst>
              <a:ext uri="{FF2B5EF4-FFF2-40B4-BE49-F238E27FC236}">
                <a16:creationId xmlns:a16="http://schemas.microsoft.com/office/drawing/2014/main" id="{D8EB6539-EF76-4E52-78B1-29C9909FFDE1}"/>
              </a:ext>
            </a:extLst>
          </p:cNvPr>
          <p:cNvSpPr txBox="1"/>
          <p:nvPr/>
        </p:nvSpPr>
        <p:spPr>
          <a:xfrm>
            <a:off x="14211300" y="4561583"/>
            <a:ext cx="533400" cy="5509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50" spc="-1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HK Grotesk Bold"/>
              </a:rPr>
              <a:t>05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8EBE2D-0CFD-9239-6C1C-59D4280CA0A4}"/>
              </a:ext>
            </a:extLst>
          </p:cNvPr>
          <p:cNvSpPr txBox="1"/>
          <p:nvPr/>
        </p:nvSpPr>
        <p:spPr>
          <a:xfrm>
            <a:off x="9906000" y="5512667"/>
            <a:ext cx="6858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운용 전략 및 리스크 관리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6D2B75F2-FF31-8440-C2E5-BE69447C47C0}"/>
              </a:ext>
            </a:extLst>
          </p:cNvPr>
          <p:cNvSpPr txBox="1"/>
          <p:nvPr/>
        </p:nvSpPr>
        <p:spPr>
          <a:xfrm>
            <a:off x="8915400" y="5373950"/>
            <a:ext cx="457200" cy="5586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00" spc="10" dirty="0">
                <a:solidFill>
                  <a:srgbClr val="1B433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0A0329-823A-25B6-0C2C-65F3322DB504}"/>
              </a:ext>
            </a:extLst>
          </p:cNvPr>
          <p:cNvSpPr txBox="1"/>
          <p:nvPr/>
        </p:nvSpPr>
        <p:spPr>
          <a:xfrm>
            <a:off x="12725400" y="5509659"/>
            <a:ext cx="6858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·············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8">
            <a:extLst>
              <a:ext uri="{FF2B5EF4-FFF2-40B4-BE49-F238E27FC236}">
                <a16:creationId xmlns:a16="http://schemas.microsoft.com/office/drawing/2014/main" id="{2709B6FA-3682-935E-0B55-11D1728F1A90}"/>
              </a:ext>
            </a:extLst>
          </p:cNvPr>
          <p:cNvSpPr txBox="1"/>
          <p:nvPr/>
        </p:nvSpPr>
        <p:spPr>
          <a:xfrm>
            <a:off x="14211300" y="5344448"/>
            <a:ext cx="533400" cy="5509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50" spc="-1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HK Grotesk Bold"/>
              </a:rPr>
              <a:t>06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C53FA34-DFB5-DC15-E027-3C322D3EB9CB}"/>
              </a:ext>
            </a:extLst>
          </p:cNvPr>
          <p:cNvSpPr txBox="1"/>
          <p:nvPr/>
        </p:nvSpPr>
        <p:spPr>
          <a:xfrm>
            <a:off x="9906000" y="6289673"/>
            <a:ext cx="6858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운용 경과 및 검증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" name="TextBox 8">
            <a:extLst>
              <a:ext uri="{FF2B5EF4-FFF2-40B4-BE49-F238E27FC236}">
                <a16:creationId xmlns:a16="http://schemas.microsoft.com/office/drawing/2014/main" id="{FB4399B2-13F6-DCD4-BE8E-629FAC8684B9}"/>
              </a:ext>
            </a:extLst>
          </p:cNvPr>
          <p:cNvSpPr txBox="1"/>
          <p:nvPr/>
        </p:nvSpPr>
        <p:spPr>
          <a:xfrm>
            <a:off x="8915400" y="6150956"/>
            <a:ext cx="457200" cy="5586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00" spc="10" dirty="0">
                <a:solidFill>
                  <a:srgbClr val="1B433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05</a:t>
            </a:r>
          </a:p>
        </p:txBody>
      </p:sp>
      <p:sp>
        <p:nvSpPr>
          <p:cNvPr id="34" name="TextBox 8">
            <a:extLst>
              <a:ext uri="{FF2B5EF4-FFF2-40B4-BE49-F238E27FC236}">
                <a16:creationId xmlns:a16="http://schemas.microsoft.com/office/drawing/2014/main" id="{7F9E1DBE-D039-F6D5-15A4-EAA34A6F0167}"/>
              </a:ext>
            </a:extLst>
          </p:cNvPr>
          <p:cNvSpPr txBox="1"/>
          <p:nvPr/>
        </p:nvSpPr>
        <p:spPr>
          <a:xfrm>
            <a:off x="14211300" y="6121454"/>
            <a:ext cx="533400" cy="5509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2250" spc="-1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HK Grotesk Bold"/>
              </a:rPr>
              <a:t>07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5F56AD5-9C9D-FCDD-A1EE-BBE27C852D2D}"/>
              </a:ext>
            </a:extLst>
          </p:cNvPr>
          <p:cNvSpPr txBox="1"/>
          <p:nvPr/>
        </p:nvSpPr>
        <p:spPr>
          <a:xfrm>
            <a:off x="7426960" y="6298788"/>
            <a:ext cx="6858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2000" dirty="0">
                <a:solidFill>
                  <a:srgbClr val="3A383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/>
                <a:sym typeface="Arial"/>
              </a:rPr>
              <a:t>····················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8B267CC-07BF-3987-B4C9-3CD01707A2A2}"/>
              </a:ext>
            </a:extLst>
          </p:cNvPr>
          <p:cNvSpPr txBox="1"/>
          <p:nvPr/>
        </p:nvSpPr>
        <p:spPr>
          <a:xfrm>
            <a:off x="2743200" y="1714500"/>
            <a:ext cx="137160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spcBef>
                <a:spcPct val="0"/>
              </a:spcBef>
            </a:pPr>
            <a:r>
              <a:rPr lang="ko-KR" altLang="en-US" sz="7500" spc="-15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운용</a:t>
            </a:r>
            <a:r>
              <a:rPr lang="ko-KR" altLang="en-US" sz="7500" spc="-30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 </a:t>
            </a:r>
            <a:r>
              <a:rPr lang="ko-KR" altLang="en-US" sz="7500" spc="-15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조직 및 역할</a:t>
            </a:r>
            <a:endParaRPr lang="en-US" sz="7500" spc="-150" dirty="0">
              <a:solidFill>
                <a:srgbClr val="1B433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HK Grotesk Bold"/>
              <a:sym typeface="HK Grotesk Bold"/>
            </a:endParaRPr>
          </a:p>
        </p:txBody>
      </p:sp>
      <p:graphicFrame>
        <p:nvGraphicFramePr>
          <p:cNvPr id="8" name="Google Shape;330;p6">
            <a:extLst>
              <a:ext uri="{FF2B5EF4-FFF2-40B4-BE49-F238E27FC236}">
                <a16:creationId xmlns:a16="http://schemas.microsoft.com/office/drawing/2014/main" id="{5A9DF16D-B8C2-7DF6-7F39-ADB2CFDB00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0402473"/>
              </p:ext>
            </p:extLst>
          </p:nvPr>
        </p:nvGraphicFramePr>
        <p:xfrm>
          <a:off x="1125393" y="3619500"/>
          <a:ext cx="16037213" cy="524102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2080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2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868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309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2300" i="0" u="none" strike="noStrike" cap="none" spc="250" baseline="0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훈련생</a:t>
                      </a:r>
                      <a:endParaRPr sz="2000" u="none" strike="noStrike" cap="none" spc="250" baseline="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A93D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2300" b="1" i="0" u="none" strike="noStrike" cap="none" spc="300" baseline="0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역할</a:t>
                      </a:r>
                      <a:endParaRPr sz="2000" u="none" strike="noStrike" cap="none" spc="300" baseline="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A93D">
                        <a:alpha val="1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2300" b="1" i="0" u="none" strike="noStrike" cap="none" spc="0" baseline="0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담당 업무</a:t>
                      </a:r>
                      <a:endParaRPr sz="2000" u="none" strike="noStrike" cap="none" spc="0" baseline="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A93D">
                        <a:alpha val="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94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altLang="en-US" sz="2300" b="1" i="0" u="none" strike="noStrike" cap="none" spc="250" baseline="0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최재혁</a:t>
                      </a:r>
                      <a:endParaRPr sz="2300" b="1" i="0" u="none" strike="noStrike" cap="none" spc="250" baseline="0" dirty="0">
                        <a:solidFill>
                          <a:srgbClr val="3A3838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en-US" altLang="ko-KR" sz="2300" b="1" i="0" u="none" strike="noStrike" cap="none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CIO /</a:t>
                      </a:r>
                      <a:r>
                        <a:rPr lang="ko-KR" altLang="en-US" sz="2300" b="1" i="0" u="none" strike="noStrike" cap="none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 팀장</a:t>
                      </a:r>
                      <a:endParaRPr sz="2000" u="none" strike="noStrike" cap="none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en-US" altLang="en-US" sz="2300" i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2300" i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Arial"/>
                          <a:sym typeface="Arial"/>
                        </a:rPr>
                        <a:t>정적 자산배분 총괄 </a:t>
                      </a:r>
                      <a:r>
                        <a:rPr lang="en-US" altLang="ko-KR" sz="2300" i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Arial"/>
                          <a:sym typeface="Arial"/>
                        </a:rPr>
                        <a:t>/ </a:t>
                      </a:r>
                      <a:r>
                        <a:rPr lang="ko-KR" altLang="en-US" sz="2300" i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Arial"/>
                          <a:sym typeface="Arial"/>
                        </a:rPr>
                        <a:t>정적 자산배분 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전략 수립 및 운용</a:t>
                      </a:r>
                      <a:endParaRPr sz="230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94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600"/>
                        <a:buFont typeface="Malgun Gothic"/>
                        <a:buNone/>
                      </a:pPr>
                      <a:r>
                        <a:rPr lang="ko-KR" altLang="en-US" sz="2300" b="1" i="0" u="none" strike="noStrike" cap="none" spc="250" baseline="0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양태영</a:t>
                      </a:r>
                      <a:endParaRPr sz="2300" b="1" i="0" u="none" strike="noStrike" cap="none" spc="250" baseline="0" dirty="0">
                        <a:solidFill>
                          <a:srgbClr val="3A3838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en-US" sz="2300" b="1" i="0" u="none" strike="noStrike" cap="none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CIO</a:t>
                      </a:r>
                      <a:endParaRPr sz="2300" b="1" i="0" u="none" strike="noStrike" cap="none" dirty="0">
                        <a:solidFill>
                          <a:srgbClr val="3A3838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en-US" altLang="en-US" sz="2300" i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2300" i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Arial"/>
                          <a:sym typeface="Arial"/>
                        </a:rPr>
                        <a:t>동적 자산배분 총괄 </a:t>
                      </a:r>
                      <a:r>
                        <a:rPr lang="en-US" altLang="ko-KR" sz="2300" i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Arial"/>
                          <a:sym typeface="Arial"/>
                        </a:rPr>
                        <a:t>/ 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동적 자산배분 전략 설계 및 운용</a:t>
                      </a:r>
                      <a:endParaRPr sz="230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094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600"/>
                        <a:buFont typeface="Malgun Gothic"/>
                        <a:buNone/>
                      </a:pPr>
                      <a:r>
                        <a:rPr lang="ko-KR" altLang="en-US" sz="2300" b="1" i="0" u="none" strike="noStrike" cap="none" spc="250" baseline="0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김동호</a:t>
                      </a:r>
                      <a:endParaRPr sz="2000" u="none" strike="noStrike" cap="none" spc="250" baseline="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en-US" sz="2300" b="1" i="0" u="none" strike="noStrike" cap="none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sym typeface="Malgun Gothic"/>
                        </a:rPr>
                        <a:t>CTO</a:t>
                      </a:r>
                      <a:endParaRPr sz="2000" u="none" strike="noStrike" cap="none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기술</a:t>
                      </a:r>
                      <a:r>
                        <a:rPr lang="en-US" altLang="ko-KR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·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개발 총괄 </a:t>
                      </a:r>
                      <a:r>
                        <a:rPr lang="en-US" altLang="ko-KR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데이터 수집</a:t>
                      </a:r>
                      <a:r>
                        <a:rPr lang="en-US" altLang="ko-KR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·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가공</a:t>
                      </a:r>
                      <a:r>
                        <a:rPr lang="en-US" altLang="ko-KR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·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전략 검증</a:t>
                      </a:r>
                      <a:r>
                        <a:rPr lang="en-US" altLang="ko-KR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·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백테스트</a:t>
                      </a:r>
                      <a:r>
                        <a:rPr lang="en-US" altLang="ko-KR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·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자동매매  인프라 구축</a:t>
                      </a:r>
                      <a:endParaRPr sz="2300" b="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094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600"/>
                        <a:buFont typeface="Malgun Gothic"/>
                        <a:buNone/>
                      </a:pPr>
                      <a:r>
                        <a:rPr lang="ko-KR" altLang="en-US" sz="2300" b="1" i="0" u="none" strike="noStrike" cap="none" spc="250" baseline="0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sym typeface="Malgun Gothic"/>
                        </a:rPr>
                        <a:t>박준호</a:t>
                      </a:r>
                      <a:endParaRPr sz="2000" u="none" strike="noStrike" cap="none" spc="250" baseline="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en-US" sz="2300" b="1" i="0" u="none" strike="noStrike" cap="none" dirty="0">
                          <a:solidFill>
                            <a:srgbClr val="3A3838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sym typeface="Malgun Gothic"/>
                        </a:rPr>
                        <a:t>CMO</a:t>
                      </a:r>
                      <a:endParaRPr sz="2000" u="none" strike="noStrike" cap="none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마케팅</a:t>
                      </a:r>
                      <a:r>
                        <a:rPr lang="en-US" altLang="ko-KR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·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영업 총괄 </a:t>
                      </a:r>
                      <a:r>
                        <a:rPr lang="en-US" altLang="ko-KR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/ 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월간 리포트 및 성과 보고</a:t>
                      </a:r>
                      <a:r>
                        <a:rPr lang="en-US" altLang="ko-KR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23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투자자 커뮤니케이션</a:t>
                      </a:r>
                      <a:endParaRPr sz="2300" b="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130733" marR="130733" marT="65402" marB="65402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DC0C099-C877-1073-F774-3A30DD9CB74C}"/>
              </a:ext>
            </a:extLst>
          </p:cNvPr>
          <p:cNvSpPr txBox="1"/>
          <p:nvPr/>
        </p:nvSpPr>
        <p:spPr>
          <a:xfrm>
            <a:off x="1125393" y="1638300"/>
            <a:ext cx="13716000" cy="133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altLang="ko-KR" sz="8700" spc="-150" dirty="0">
                <a:solidFill>
                  <a:srgbClr val="1B4332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HK Grotesk Bold"/>
              </a:rPr>
              <a:t>01.</a:t>
            </a:r>
            <a:endParaRPr lang="en-US" sz="8700" spc="-150" dirty="0">
              <a:solidFill>
                <a:srgbClr val="1B4332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HK Grotesk Bold"/>
            </a:endParaRPr>
          </a:p>
        </p:txBody>
      </p:sp>
      <p:sp>
        <p:nvSpPr>
          <p:cNvPr id="2" name="TextBox 8">
            <a:extLst>
              <a:ext uri="{FF2B5EF4-FFF2-40B4-BE49-F238E27FC236}">
                <a16:creationId xmlns:a16="http://schemas.microsoft.com/office/drawing/2014/main" id="{EF55D72D-9C17-EBDC-CC28-39AEC1C0EDB8}"/>
              </a:ext>
            </a:extLst>
          </p:cNvPr>
          <p:cNvSpPr txBox="1"/>
          <p:nvPr/>
        </p:nvSpPr>
        <p:spPr>
          <a:xfrm>
            <a:off x="10591800" y="9258300"/>
            <a:ext cx="13716000" cy="527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15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773994-CA34-6086-96BA-A0260BD4A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8655A88-B93B-13CB-ABBE-4C4F760EABBA}"/>
              </a:ext>
            </a:extLst>
          </p:cNvPr>
          <p:cNvSpPr txBox="1"/>
          <p:nvPr/>
        </p:nvSpPr>
        <p:spPr>
          <a:xfrm>
            <a:off x="2819400" y="1714500"/>
            <a:ext cx="137160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spcBef>
                <a:spcPct val="0"/>
              </a:spcBef>
            </a:pPr>
            <a:r>
              <a:rPr lang="ko-KR" altLang="en-US" sz="7500" spc="-15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포트폴리오 구축 프로세스</a:t>
            </a:r>
            <a:endParaRPr lang="en-US" sz="7500" spc="-150" dirty="0">
              <a:solidFill>
                <a:srgbClr val="1B433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HK Grotesk Bold"/>
              <a:sym typeface="HK Grotesk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1153C-E000-B596-9FB2-21A9D00E2F7D}"/>
              </a:ext>
            </a:extLst>
          </p:cNvPr>
          <p:cNvSpPr txBox="1"/>
          <p:nvPr/>
        </p:nvSpPr>
        <p:spPr>
          <a:xfrm>
            <a:off x="1125393" y="1638300"/>
            <a:ext cx="13716000" cy="133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altLang="ko-KR" sz="8700" spc="-150" dirty="0">
                <a:solidFill>
                  <a:srgbClr val="1B4332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HK Grotesk Bold"/>
              </a:rPr>
              <a:t>02.</a:t>
            </a:r>
            <a:endParaRPr lang="en-US" sz="8700" spc="-150" dirty="0">
              <a:solidFill>
                <a:srgbClr val="1B4332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HK Grotesk Bold"/>
            </a:endParaRPr>
          </a:p>
        </p:txBody>
      </p:sp>
      <p:sp>
        <p:nvSpPr>
          <p:cNvPr id="2" name="TextBox 8">
            <a:extLst>
              <a:ext uri="{FF2B5EF4-FFF2-40B4-BE49-F238E27FC236}">
                <a16:creationId xmlns:a16="http://schemas.microsoft.com/office/drawing/2014/main" id="{C580E29B-DCC6-FAE2-DCF6-B32BD1EE85AA}"/>
              </a:ext>
            </a:extLst>
          </p:cNvPr>
          <p:cNvSpPr txBox="1"/>
          <p:nvPr/>
        </p:nvSpPr>
        <p:spPr>
          <a:xfrm>
            <a:off x="10591800" y="9258300"/>
            <a:ext cx="13716000" cy="527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15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04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FC80D7B-C306-812F-9AFF-6E230D27E5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22704"/>
              </p:ext>
            </p:extLst>
          </p:nvPr>
        </p:nvGraphicFramePr>
        <p:xfrm>
          <a:off x="1257300" y="3238500"/>
          <a:ext cx="15843006" cy="591133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86491">
                  <a:extLst>
                    <a:ext uri="{9D8B030D-6E8A-4147-A177-3AD203B41FA5}">
                      <a16:colId xmlns:a16="http://schemas.microsoft.com/office/drawing/2014/main" val="1496463480"/>
                    </a:ext>
                  </a:extLst>
                </a:gridCol>
                <a:gridCol w="3819009">
                  <a:extLst>
                    <a:ext uri="{9D8B030D-6E8A-4147-A177-3AD203B41FA5}">
                      <a16:colId xmlns:a16="http://schemas.microsoft.com/office/drawing/2014/main" val="745770130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1989945242"/>
                    </a:ext>
                  </a:extLst>
                </a:gridCol>
                <a:gridCol w="4908306">
                  <a:extLst>
                    <a:ext uri="{9D8B030D-6E8A-4147-A177-3AD203B41FA5}">
                      <a16:colId xmlns:a16="http://schemas.microsoft.com/office/drawing/2014/main" val="1156088864"/>
                    </a:ext>
                  </a:extLst>
                </a:gridCol>
              </a:tblGrid>
              <a:tr h="48239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800" b="1" i="0" u="none" strike="noStrike" cap="none" spc="250" baseline="0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구분</a:t>
                      </a:r>
                      <a:endParaRPr sz="1800" u="none" strike="noStrike" cap="none" spc="250" baseline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A93D">
                        <a:alpha val="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800" b="1" i="0" u="none" strike="noStrike" cap="none" spc="250" baseline="0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기간</a:t>
                      </a:r>
                      <a:endParaRPr sz="1800" u="none" strike="noStrike" cap="none" spc="250" baseline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A93D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ko-KR" sz="1800" b="1" i="0" u="none" strike="noStrike" cap="none" spc="250" baseline="0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활동</a:t>
                      </a:r>
                      <a:endParaRPr sz="1800" u="none" strike="noStrike" cap="none" spc="250" baseline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A93D">
                        <a:alpha val="9411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600"/>
                        <a:buFont typeface="Malgun Gothic"/>
                        <a:buNone/>
                      </a:pPr>
                      <a:r>
                        <a:rPr lang="ko-KR" sz="1800" b="1" i="0" u="none" strike="noStrike" cap="none" spc="250" baseline="0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비고</a:t>
                      </a:r>
                      <a:endParaRPr sz="1800" u="none" strike="noStrike" cap="none" spc="250" baseline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A93D">
                        <a:alpha val="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6469052"/>
                  </a:ext>
                </a:extLst>
              </a:tr>
              <a:tr h="66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사전 기획</a:t>
                      </a:r>
                      <a:endParaRPr sz="1800" b="1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84925" marR="84925" marT="42475" marB="42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13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화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 ~ 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14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수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None/>
                      </a:pPr>
                      <a:endParaRPr sz="180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아이디어 선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정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팀명 및 펀드명 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1/20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 선정 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0372052"/>
                  </a:ext>
                </a:extLst>
              </a:tr>
              <a:tr h="66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데이터 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구축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14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수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 ~ 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14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수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None/>
                      </a:pPr>
                      <a:endParaRPr sz="180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Arial"/>
                        <a:buNone/>
                      </a:pPr>
                      <a:endParaRPr sz="1800" b="1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0369638"/>
                  </a:ext>
                </a:extLst>
              </a:tr>
              <a:tr h="66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전략 기획 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15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목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 ~ 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15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목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None/>
                      </a:pPr>
                      <a:endParaRPr sz="180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8255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정적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동적 자산배분 비율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,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 자산 및 전략 선정  </a:t>
                      </a:r>
                      <a:endParaRPr lang="ko-KR" altLang="en-US"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9717596"/>
                  </a:ext>
                </a:extLst>
              </a:tr>
              <a:tr h="76361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전략 개발</a:t>
                      </a:r>
                      <a:endParaRPr sz="1800" b="1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84925" marR="84925" marT="42475" marB="42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15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목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 ~ 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19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월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None/>
                      </a:pPr>
                      <a:endParaRPr sz="180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자산 비율 및 성과 최적화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모듈 통합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791560"/>
                  </a:ext>
                </a:extLst>
              </a:tr>
              <a:tr h="66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백테스트 및 검증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19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(월) ~ 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21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화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None/>
                      </a:pPr>
                      <a:endParaRPr sz="1800" b="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800" b="1" u="none" strike="noStrike" cap="none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수수료 적용 및 전략 최적화 작업  계속 진행</a:t>
                      </a:r>
                      <a:endParaRPr sz="1800" b="1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6592566"/>
                  </a:ext>
                </a:extLst>
              </a:tr>
              <a:tr h="66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회의 및 검토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  <a:tabLst/>
                        <a:defRPr/>
                      </a:pP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1/21(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수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 ~ 1/21(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수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endParaRPr lang="ko-KR" altLang="en-US"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None/>
                      </a:pPr>
                      <a:endParaRPr sz="1800" b="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50" marB="4575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800" b="1" u="none" strike="noStrike" cap="none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시각화 자료 추가 </a:t>
                      </a:r>
                      <a:endParaRPr sz="1800" b="1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88445"/>
                  </a:ext>
                </a:extLst>
              </a:tr>
              <a:tr h="66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자료 준비 및 발표</a:t>
                      </a:r>
                      <a:endParaRPr lang="ko-KR" altLang="en-US"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  <a:tabLst/>
                        <a:defRPr/>
                      </a:pP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1/20(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화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 ~ 1/22(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목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endParaRPr lang="ko-KR" altLang="en-US"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None/>
                      </a:pPr>
                      <a:endParaRPr sz="1800" b="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50" marB="4575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시각화 자료 등 자료 준비</a:t>
                      </a:r>
                      <a:endParaRPr lang="ko-KR" altLang="en-US"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7263188"/>
                  </a:ext>
                </a:extLst>
              </a:tr>
              <a:tr h="66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총 기간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13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화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 ~ 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1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22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목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(총</a:t>
                      </a:r>
                      <a:r>
                        <a:rPr lang="en-US" alt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7</a:t>
                      </a:r>
                      <a:r>
                        <a:rPr lang="ko-KR" altLang="en-US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일</a:t>
                      </a:r>
                      <a:r>
                        <a:rPr lang="ko-KR" sz="18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endParaRPr sz="18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None/>
                      </a:pPr>
                      <a:endParaRPr sz="1800" b="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oto Sans Symbols"/>
                        <a:buNone/>
                      </a:pPr>
                      <a:endParaRPr sz="1800" b="0" i="0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50" marB="457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1738279"/>
                  </a:ext>
                </a:extLst>
              </a:tr>
            </a:tbl>
          </a:graphicData>
        </a:graphic>
      </p:graphicFrame>
      <p:grpSp>
        <p:nvGrpSpPr>
          <p:cNvPr id="13" name="Google Shape;404;p7">
            <a:extLst>
              <a:ext uri="{FF2B5EF4-FFF2-40B4-BE49-F238E27FC236}">
                <a16:creationId xmlns:a16="http://schemas.microsoft.com/office/drawing/2014/main" id="{6A4729DB-3AC4-8086-9369-A7854D7CD915}"/>
              </a:ext>
            </a:extLst>
          </p:cNvPr>
          <p:cNvGrpSpPr/>
          <p:nvPr/>
        </p:nvGrpSpPr>
        <p:grpSpPr>
          <a:xfrm>
            <a:off x="7380556" y="3816726"/>
            <a:ext cx="4125645" cy="488577"/>
            <a:chOff x="7359051" y="3283668"/>
            <a:chExt cx="3167380" cy="375095"/>
          </a:xfrm>
          <a:effectLst/>
        </p:grpSpPr>
        <p:grpSp>
          <p:nvGrpSpPr>
            <p:cNvPr id="14" name="Google Shape;405;p7">
              <a:extLst>
                <a:ext uri="{FF2B5EF4-FFF2-40B4-BE49-F238E27FC236}">
                  <a16:creationId xmlns:a16="http://schemas.microsoft.com/office/drawing/2014/main" id="{62395223-6A3B-F71B-9AA1-1669CAF7773A}"/>
                </a:ext>
              </a:extLst>
            </p:cNvPr>
            <p:cNvGrpSpPr/>
            <p:nvPr/>
          </p:nvGrpSpPr>
          <p:grpSpPr>
            <a:xfrm>
              <a:off x="7359051" y="3283668"/>
              <a:ext cx="3167380" cy="375095"/>
              <a:chOff x="4640865" y="3283668"/>
              <a:chExt cx="3167380" cy="375095"/>
            </a:xfrm>
          </p:grpSpPr>
          <p:grpSp>
            <p:nvGrpSpPr>
              <p:cNvPr id="16" name="Google Shape;406;p7">
                <a:extLst>
                  <a:ext uri="{FF2B5EF4-FFF2-40B4-BE49-F238E27FC236}">
                    <a16:creationId xmlns:a16="http://schemas.microsoft.com/office/drawing/2014/main" id="{DC876C74-7578-A705-EC21-997097F93D60}"/>
                  </a:ext>
                </a:extLst>
              </p:cNvPr>
              <p:cNvGrpSpPr/>
              <p:nvPr/>
            </p:nvGrpSpPr>
            <p:grpSpPr>
              <a:xfrm>
                <a:off x="4640865" y="3283668"/>
                <a:ext cx="3167380" cy="375095"/>
                <a:chOff x="4639126" y="3281329"/>
                <a:chExt cx="3390531" cy="411492"/>
              </a:xfrm>
            </p:grpSpPr>
            <p:sp>
              <p:nvSpPr>
                <p:cNvPr id="18" name="Google Shape;407;p7">
                  <a:extLst>
                    <a:ext uri="{FF2B5EF4-FFF2-40B4-BE49-F238E27FC236}">
                      <a16:creationId xmlns:a16="http://schemas.microsoft.com/office/drawing/2014/main" id="{B0021A5A-B743-C5F2-59FB-A099AF79E04D}"/>
                    </a:ext>
                  </a:extLst>
                </p:cNvPr>
                <p:cNvSpPr/>
                <p:nvPr/>
              </p:nvSpPr>
              <p:spPr>
                <a:xfrm>
                  <a:off x="4665552" y="3281329"/>
                  <a:ext cx="3364105" cy="41149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0E0E0">
                    <a:alpha val="78000"/>
                  </a:srgbClr>
                </a:solidFill>
                <a:ln>
                  <a:noFill/>
                </a:ln>
                <a:effectLst/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600"/>
                    <a:buFont typeface="Arial"/>
                    <a:buNone/>
                  </a:pPr>
                  <a:endParaRPr sz="16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" name="Google Shape;408;p7">
                  <a:extLst>
                    <a:ext uri="{FF2B5EF4-FFF2-40B4-BE49-F238E27FC236}">
                      <a16:creationId xmlns:a16="http://schemas.microsoft.com/office/drawing/2014/main" id="{50C6FD5B-41BF-61C6-60E6-F8DC9AA4A3D6}"/>
                    </a:ext>
                  </a:extLst>
                </p:cNvPr>
                <p:cNvSpPr/>
                <p:nvPr/>
              </p:nvSpPr>
              <p:spPr>
                <a:xfrm>
                  <a:off x="4639126" y="3281332"/>
                  <a:ext cx="411488" cy="411488"/>
                </a:xfrm>
                <a:prstGeom prst="ellipse">
                  <a:avLst/>
                </a:prstGeom>
                <a:solidFill>
                  <a:srgbClr val="2A684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7" name="Google Shape;409;p7">
                <a:extLst>
                  <a:ext uri="{FF2B5EF4-FFF2-40B4-BE49-F238E27FC236}">
                    <a16:creationId xmlns:a16="http://schemas.microsoft.com/office/drawing/2014/main" id="{C9758877-1BE5-537D-23AF-4AE575189864}"/>
                  </a:ext>
                </a:extLst>
              </p:cNvPr>
              <p:cNvSpPr txBox="1"/>
              <p:nvPr/>
            </p:nvSpPr>
            <p:spPr>
              <a:xfrm>
                <a:off x="5018658" y="3340188"/>
                <a:ext cx="2789587" cy="2835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ko-KR" altLang="en-US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프로젝트 기획 및 운용 철학 수립</a:t>
                </a:r>
                <a:endParaRPr b="1" i="0" u="none" strike="noStrike" cap="none" dirty="0">
                  <a:solidFill>
                    <a:srgbClr val="3A3838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15" name="Google Shape;410;p7">
              <a:extLst>
                <a:ext uri="{FF2B5EF4-FFF2-40B4-BE49-F238E27FC236}">
                  <a16:creationId xmlns:a16="http://schemas.microsoft.com/office/drawing/2014/main" id="{CDE0A87F-798C-6EA1-2826-76DDF13829A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479015" y="3372887"/>
              <a:ext cx="171881" cy="207137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28" name="Google Shape;404;p7">
            <a:extLst>
              <a:ext uri="{FF2B5EF4-FFF2-40B4-BE49-F238E27FC236}">
                <a16:creationId xmlns:a16="http://schemas.microsoft.com/office/drawing/2014/main" id="{C663D9A8-0D53-384A-5727-293DC9541713}"/>
              </a:ext>
            </a:extLst>
          </p:cNvPr>
          <p:cNvGrpSpPr/>
          <p:nvPr/>
        </p:nvGrpSpPr>
        <p:grpSpPr>
          <a:xfrm>
            <a:off x="7380554" y="5829303"/>
            <a:ext cx="3516046" cy="488573"/>
            <a:chOff x="7359051" y="3283668"/>
            <a:chExt cx="2699373" cy="375095"/>
          </a:xfrm>
          <a:effectLst/>
        </p:grpSpPr>
        <p:grpSp>
          <p:nvGrpSpPr>
            <p:cNvPr id="29" name="Google Shape;405;p7">
              <a:extLst>
                <a:ext uri="{FF2B5EF4-FFF2-40B4-BE49-F238E27FC236}">
                  <a16:creationId xmlns:a16="http://schemas.microsoft.com/office/drawing/2014/main" id="{D162A818-1ABD-630B-7121-9C2F64B4579A}"/>
                </a:ext>
              </a:extLst>
            </p:cNvPr>
            <p:cNvGrpSpPr/>
            <p:nvPr/>
          </p:nvGrpSpPr>
          <p:grpSpPr>
            <a:xfrm>
              <a:off x="7359051" y="3283668"/>
              <a:ext cx="2699373" cy="375095"/>
              <a:chOff x="4640865" y="3283668"/>
              <a:chExt cx="2699373" cy="375095"/>
            </a:xfrm>
          </p:grpSpPr>
          <p:grpSp>
            <p:nvGrpSpPr>
              <p:cNvPr id="31" name="Google Shape;406;p7">
                <a:extLst>
                  <a:ext uri="{FF2B5EF4-FFF2-40B4-BE49-F238E27FC236}">
                    <a16:creationId xmlns:a16="http://schemas.microsoft.com/office/drawing/2014/main" id="{E7CEA910-5615-F61D-FB4E-567944FD9AE4}"/>
                  </a:ext>
                </a:extLst>
              </p:cNvPr>
              <p:cNvGrpSpPr/>
              <p:nvPr/>
            </p:nvGrpSpPr>
            <p:grpSpPr>
              <a:xfrm>
                <a:off x="4640865" y="3283668"/>
                <a:ext cx="2699373" cy="375095"/>
                <a:chOff x="4639126" y="3281329"/>
                <a:chExt cx="2889552" cy="411492"/>
              </a:xfrm>
            </p:grpSpPr>
            <p:sp>
              <p:nvSpPr>
                <p:cNvPr id="33" name="Google Shape;407;p7">
                  <a:extLst>
                    <a:ext uri="{FF2B5EF4-FFF2-40B4-BE49-F238E27FC236}">
                      <a16:creationId xmlns:a16="http://schemas.microsoft.com/office/drawing/2014/main" id="{9DFF9659-369A-FC20-7562-4876F1B07732}"/>
                    </a:ext>
                  </a:extLst>
                </p:cNvPr>
                <p:cNvSpPr/>
                <p:nvPr/>
              </p:nvSpPr>
              <p:spPr>
                <a:xfrm>
                  <a:off x="4665552" y="3281329"/>
                  <a:ext cx="2863126" cy="41149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0E0E0">
                    <a:alpha val="78000"/>
                  </a:srgbClr>
                </a:solidFill>
                <a:ln>
                  <a:noFill/>
                </a:ln>
                <a:effectLst/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600"/>
                    <a:buFont typeface="Arial"/>
                    <a:buNone/>
                  </a:pPr>
                  <a:endParaRPr sz="16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" name="Google Shape;408;p7">
                  <a:extLst>
                    <a:ext uri="{FF2B5EF4-FFF2-40B4-BE49-F238E27FC236}">
                      <a16:creationId xmlns:a16="http://schemas.microsoft.com/office/drawing/2014/main" id="{89160A94-D6A0-FB50-FE94-D4E8A34BF750}"/>
                    </a:ext>
                  </a:extLst>
                </p:cNvPr>
                <p:cNvSpPr/>
                <p:nvPr/>
              </p:nvSpPr>
              <p:spPr>
                <a:xfrm>
                  <a:off x="4639126" y="3281332"/>
                  <a:ext cx="411488" cy="411488"/>
                </a:xfrm>
                <a:prstGeom prst="ellipse">
                  <a:avLst/>
                </a:prstGeom>
                <a:solidFill>
                  <a:srgbClr val="2A684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2" name="Google Shape;409;p7">
                <a:extLst>
                  <a:ext uri="{FF2B5EF4-FFF2-40B4-BE49-F238E27FC236}">
                    <a16:creationId xmlns:a16="http://schemas.microsoft.com/office/drawing/2014/main" id="{01EC5D3A-96B0-0243-5043-1A1A9267C4FF}"/>
                  </a:ext>
                </a:extLst>
              </p:cNvPr>
              <p:cNvSpPr txBox="1"/>
              <p:nvPr/>
            </p:nvSpPr>
            <p:spPr>
              <a:xfrm>
                <a:off x="5018659" y="3340188"/>
                <a:ext cx="2321579" cy="2835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ko-KR" altLang="en-US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정적</a:t>
                </a:r>
                <a:r>
                  <a:rPr lang="en-US" altLang="ko-KR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/</a:t>
                </a:r>
                <a:r>
                  <a:rPr lang="ko-KR" altLang="en-US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동적 포트폴리오 구현</a:t>
                </a:r>
                <a:endParaRPr b="1" i="0" u="none" strike="noStrike" cap="none" dirty="0">
                  <a:solidFill>
                    <a:srgbClr val="3A3838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30" name="Google Shape;410;p7">
              <a:extLst>
                <a:ext uri="{FF2B5EF4-FFF2-40B4-BE49-F238E27FC236}">
                  <a16:creationId xmlns:a16="http://schemas.microsoft.com/office/drawing/2014/main" id="{B35D137A-CA7D-DE9A-0410-E9544D48068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479015" y="3372887"/>
              <a:ext cx="171881" cy="207137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49" name="Google Shape;404;p7">
            <a:extLst>
              <a:ext uri="{FF2B5EF4-FFF2-40B4-BE49-F238E27FC236}">
                <a16:creationId xmlns:a16="http://schemas.microsoft.com/office/drawing/2014/main" id="{54923727-AFE0-509A-325C-F0E5BC9CAB84}"/>
              </a:ext>
            </a:extLst>
          </p:cNvPr>
          <p:cNvGrpSpPr/>
          <p:nvPr/>
        </p:nvGrpSpPr>
        <p:grpSpPr>
          <a:xfrm>
            <a:off x="7380554" y="5155106"/>
            <a:ext cx="3516046" cy="488577"/>
            <a:chOff x="7359051" y="3283668"/>
            <a:chExt cx="2699373" cy="375095"/>
          </a:xfrm>
          <a:effectLst/>
        </p:grpSpPr>
        <p:grpSp>
          <p:nvGrpSpPr>
            <p:cNvPr id="50" name="Google Shape;405;p7">
              <a:extLst>
                <a:ext uri="{FF2B5EF4-FFF2-40B4-BE49-F238E27FC236}">
                  <a16:creationId xmlns:a16="http://schemas.microsoft.com/office/drawing/2014/main" id="{87898119-8710-F62D-C41D-85049F079CE0}"/>
                </a:ext>
              </a:extLst>
            </p:cNvPr>
            <p:cNvGrpSpPr/>
            <p:nvPr/>
          </p:nvGrpSpPr>
          <p:grpSpPr>
            <a:xfrm>
              <a:off x="7359051" y="3283668"/>
              <a:ext cx="2699373" cy="375095"/>
              <a:chOff x="4640865" y="3283668"/>
              <a:chExt cx="2699373" cy="375095"/>
            </a:xfrm>
          </p:grpSpPr>
          <p:grpSp>
            <p:nvGrpSpPr>
              <p:cNvPr id="52" name="Google Shape;406;p7">
                <a:extLst>
                  <a:ext uri="{FF2B5EF4-FFF2-40B4-BE49-F238E27FC236}">
                    <a16:creationId xmlns:a16="http://schemas.microsoft.com/office/drawing/2014/main" id="{208A741E-E786-D204-7F1D-A4AAA8E4A339}"/>
                  </a:ext>
                </a:extLst>
              </p:cNvPr>
              <p:cNvGrpSpPr/>
              <p:nvPr/>
            </p:nvGrpSpPr>
            <p:grpSpPr>
              <a:xfrm>
                <a:off x="4640865" y="3283668"/>
                <a:ext cx="2699373" cy="375095"/>
                <a:chOff x="4639126" y="3281329"/>
                <a:chExt cx="2889552" cy="411492"/>
              </a:xfrm>
            </p:grpSpPr>
            <p:sp>
              <p:nvSpPr>
                <p:cNvPr id="54" name="Google Shape;407;p7">
                  <a:extLst>
                    <a:ext uri="{FF2B5EF4-FFF2-40B4-BE49-F238E27FC236}">
                      <a16:creationId xmlns:a16="http://schemas.microsoft.com/office/drawing/2014/main" id="{D23AFF0E-2424-D5B2-2DD2-78BF7D2518DF}"/>
                    </a:ext>
                  </a:extLst>
                </p:cNvPr>
                <p:cNvSpPr/>
                <p:nvPr/>
              </p:nvSpPr>
              <p:spPr>
                <a:xfrm>
                  <a:off x="4665552" y="3281329"/>
                  <a:ext cx="2863126" cy="41149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0E0E0">
                    <a:alpha val="78000"/>
                  </a:srgbClr>
                </a:solidFill>
                <a:ln>
                  <a:noFill/>
                </a:ln>
                <a:effectLst/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600"/>
                    <a:buFont typeface="Arial"/>
                    <a:buNone/>
                  </a:pPr>
                  <a:endParaRPr sz="16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" name="Google Shape;408;p7">
                  <a:extLst>
                    <a:ext uri="{FF2B5EF4-FFF2-40B4-BE49-F238E27FC236}">
                      <a16:creationId xmlns:a16="http://schemas.microsoft.com/office/drawing/2014/main" id="{ED4FAF88-4C27-89C5-88F8-6F273A4486F9}"/>
                    </a:ext>
                  </a:extLst>
                </p:cNvPr>
                <p:cNvSpPr/>
                <p:nvPr/>
              </p:nvSpPr>
              <p:spPr>
                <a:xfrm>
                  <a:off x="4639126" y="3281332"/>
                  <a:ext cx="411488" cy="411488"/>
                </a:xfrm>
                <a:prstGeom prst="ellipse">
                  <a:avLst/>
                </a:prstGeom>
                <a:solidFill>
                  <a:srgbClr val="2A684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3" name="Google Shape;409;p7">
                <a:extLst>
                  <a:ext uri="{FF2B5EF4-FFF2-40B4-BE49-F238E27FC236}">
                    <a16:creationId xmlns:a16="http://schemas.microsoft.com/office/drawing/2014/main" id="{A2AED8FD-27C1-D63A-8734-1CA296853FA2}"/>
                  </a:ext>
                </a:extLst>
              </p:cNvPr>
              <p:cNvSpPr txBox="1"/>
              <p:nvPr/>
            </p:nvSpPr>
            <p:spPr>
              <a:xfrm>
                <a:off x="5018659" y="3340188"/>
                <a:ext cx="2321579" cy="2835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ko-KR" altLang="en-US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정적</a:t>
                </a:r>
                <a:r>
                  <a:rPr lang="en-US" altLang="ko-KR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/</a:t>
                </a:r>
                <a:r>
                  <a:rPr lang="ko-KR" altLang="en-US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동적 포트폴리오 기획</a:t>
                </a:r>
                <a:endParaRPr b="1" i="0" u="none" strike="noStrike" cap="none" dirty="0">
                  <a:solidFill>
                    <a:srgbClr val="3A3838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51" name="Google Shape;410;p7">
              <a:extLst>
                <a:ext uri="{FF2B5EF4-FFF2-40B4-BE49-F238E27FC236}">
                  <a16:creationId xmlns:a16="http://schemas.microsoft.com/office/drawing/2014/main" id="{A77E631C-ACD1-89BA-655D-1BFF53D46D6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479015" y="3372887"/>
              <a:ext cx="171881" cy="207137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63" name="Google Shape;404;p7">
            <a:extLst>
              <a:ext uri="{FF2B5EF4-FFF2-40B4-BE49-F238E27FC236}">
                <a16:creationId xmlns:a16="http://schemas.microsoft.com/office/drawing/2014/main" id="{F6C04419-F550-E502-751A-3D050F19CB88}"/>
              </a:ext>
            </a:extLst>
          </p:cNvPr>
          <p:cNvGrpSpPr/>
          <p:nvPr/>
        </p:nvGrpSpPr>
        <p:grpSpPr>
          <a:xfrm>
            <a:off x="7380554" y="4479386"/>
            <a:ext cx="1992045" cy="488577"/>
            <a:chOff x="7359050" y="3283668"/>
            <a:chExt cx="1529352" cy="375095"/>
          </a:xfrm>
          <a:effectLst/>
        </p:grpSpPr>
        <p:grpSp>
          <p:nvGrpSpPr>
            <p:cNvPr id="64" name="Google Shape;405;p7">
              <a:extLst>
                <a:ext uri="{FF2B5EF4-FFF2-40B4-BE49-F238E27FC236}">
                  <a16:creationId xmlns:a16="http://schemas.microsoft.com/office/drawing/2014/main" id="{91A147D8-D9CC-8C6E-A32D-DBE11D1FC689}"/>
                </a:ext>
              </a:extLst>
            </p:cNvPr>
            <p:cNvGrpSpPr/>
            <p:nvPr/>
          </p:nvGrpSpPr>
          <p:grpSpPr>
            <a:xfrm>
              <a:off x="7359050" y="3283668"/>
              <a:ext cx="1529352" cy="375095"/>
              <a:chOff x="4640864" y="3283668"/>
              <a:chExt cx="1529352" cy="375095"/>
            </a:xfrm>
          </p:grpSpPr>
          <p:grpSp>
            <p:nvGrpSpPr>
              <p:cNvPr id="66" name="Google Shape;406;p7">
                <a:extLst>
                  <a:ext uri="{FF2B5EF4-FFF2-40B4-BE49-F238E27FC236}">
                    <a16:creationId xmlns:a16="http://schemas.microsoft.com/office/drawing/2014/main" id="{048A691D-FFD1-833D-ABFB-A4F72C2E0D40}"/>
                  </a:ext>
                </a:extLst>
              </p:cNvPr>
              <p:cNvGrpSpPr/>
              <p:nvPr/>
            </p:nvGrpSpPr>
            <p:grpSpPr>
              <a:xfrm>
                <a:off x="4640864" y="3283668"/>
                <a:ext cx="1529352" cy="375095"/>
                <a:chOff x="4639126" y="3281329"/>
                <a:chExt cx="1637100" cy="411492"/>
              </a:xfrm>
            </p:grpSpPr>
            <p:sp>
              <p:nvSpPr>
                <p:cNvPr id="68" name="Google Shape;407;p7">
                  <a:extLst>
                    <a:ext uri="{FF2B5EF4-FFF2-40B4-BE49-F238E27FC236}">
                      <a16:creationId xmlns:a16="http://schemas.microsoft.com/office/drawing/2014/main" id="{0ECE5FFB-94C3-707D-64F6-0E0A19253421}"/>
                    </a:ext>
                  </a:extLst>
                </p:cNvPr>
                <p:cNvSpPr/>
                <p:nvPr/>
              </p:nvSpPr>
              <p:spPr>
                <a:xfrm>
                  <a:off x="4665552" y="3281329"/>
                  <a:ext cx="1610674" cy="41149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0E0E0">
                    <a:alpha val="78000"/>
                  </a:srgbClr>
                </a:solidFill>
                <a:ln>
                  <a:noFill/>
                </a:ln>
                <a:effectLst/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600"/>
                    <a:buFont typeface="Arial"/>
                    <a:buNone/>
                  </a:pPr>
                  <a:endParaRPr sz="16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" name="Google Shape;408;p7">
                  <a:extLst>
                    <a:ext uri="{FF2B5EF4-FFF2-40B4-BE49-F238E27FC236}">
                      <a16:creationId xmlns:a16="http://schemas.microsoft.com/office/drawing/2014/main" id="{914F7945-ED39-5F51-1EF0-16ECC7F801B6}"/>
                    </a:ext>
                  </a:extLst>
                </p:cNvPr>
                <p:cNvSpPr/>
                <p:nvPr/>
              </p:nvSpPr>
              <p:spPr>
                <a:xfrm>
                  <a:off x="4639126" y="3281332"/>
                  <a:ext cx="411488" cy="411488"/>
                </a:xfrm>
                <a:prstGeom prst="ellipse">
                  <a:avLst/>
                </a:prstGeom>
                <a:solidFill>
                  <a:srgbClr val="2A684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67" name="Google Shape;409;p7">
                <a:extLst>
                  <a:ext uri="{FF2B5EF4-FFF2-40B4-BE49-F238E27FC236}">
                    <a16:creationId xmlns:a16="http://schemas.microsoft.com/office/drawing/2014/main" id="{21688EEE-08CB-CC92-1D49-34D178ED8881}"/>
                  </a:ext>
                </a:extLst>
              </p:cNvPr>
              <p:cNvSpPr txBox="1"/>
              <p:nvPr/>
            </p:nvSpPr>
            <p:spPr>
              <a:xfrm>
                <a:off x="5018659" y="3340188"/>
                <a:ext cx="1093057" cy="2835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ko-KR" altLang="en-US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데이터 구축</a:t>
                </a:r>
                <a:endParaRPr b="1" i="0" u="none" strike="noStrike" cap="none" dirty="0">
                  <a:solidFill>
                    <a:srgbClr val="3A3838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65" name="Google Shape;410;p7">
              <a:extLst>
                <a:ext uri="{FF2B5EF4-FFF2-40B4-BE49-F238E27FC236}">
                  <a16:creationId xmlns:a16="http://schemas.microsoft.com/office/drawing/2014/main" id="{3975769D-493B-734D-9BFA-A3971671D51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479015" y="3372887"/>
              <a:ext cx="171881" cy="207137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86" name="Google Shape;404;p7">
            <a:extLst>
              <a:ext uri="{FF2B5EF4-FFF2-40B4-BE49-F238E27FC236}">
                <a16:creationId xmlns:a16="http://schemas.microsoft.com/office/drawing/2014/main" id="{7E962052-C13C-CE28-FC6B-6ECCB82895AC}"/>
              </a:ext>
            </a:extLst>
          </p:cNvPr>
          <p:cNvGrpSpPr/>
          <p:nvPr/>
        </p:nvGrpSpPr>
        <p:grpSpPr>
          <a:xfrm>
            <a:off x="7380554" y="7886700"/>
            <a:ext cx="3516046" cy="488577"/>
            <a:chOff x="7359051" y="3283668"/>
            <a:chExt cx="2699373" cy="375095"/>
          </a:xfrm>
          <a:effectLst/>
        </p:grpSpPr>
        <p:grpSp>
          <p:nvGrpSpPr>
            <p:cNvPr id="87" name="Google Shape;405;p7">
              <a:extLst>
                <a:ext uri="{FF2B5EF4-FFF2-40B4-BE49-F238E27FC236}">
                  <a16:creationId xmlns:a16="http://schemas.microsoft.com/office/drawing/2014/main" id="{B04C8F6C-7242-3E4B-17C9-309323B2E087}"/>
                </a:ext>
              </a:extLst>
            </p:cNvPr>
            <p:cNvGrpSpPr/>
            <p:nvPr/>
          </p:nvGrpSpPr>
          <p:grpSpPr>
            <a:xfrm>
              <a:off x="7359051" y="3283668"/>
              <a:ext cx="2699373" cy="375095"/>
              <a:chOff x="4640865" y="3283668"/>
              <a:chExt cx="2699373" cy="375095"/>
            </a:xfrm>
          </p:grpSpPr>
          <p:grpSp>
            <p:nvGrpSpPr>
              <p:cNvPr id="89" name="Google Shape;406;p7">
                <a:extLst>
                  <a:ext uri="{FF2B5EF4-FFF2-40B4-BE49-F238E27FC236}">
                    <a16:creationId xmlns:a16="http://schemas.microsoft.com/office/drawing/2014/main" id="{B4206085-5FCF-241E-59FA-B244C88EF82D}"/>
                  </a:ext>
                </a:extLst>
              </p:cNvPr>
              <p:cNvGrpSpPr/>
              <p:nvPr/>
            </p:nvGrpSpPr>
            <p:grpSpPr>
              <a:xfrm>
                <a:off x="4640865" y="3283668"/>
                <a:ext cx="2406868" cy="375095"/>
                <a:chOff x="4639126" y="3281329"/>
                <a:chExt cx="2576439" cy="411492"/>
              </a:xfrm>
            </p:grpSpPr>
            <p:sp>
              <p:nvSpPr>
                <p:cNvPr id="91" name="Google Shape;407;p7">
                  <a:extLst>
                    <a:ext uri="{FF2B5EF4-FFF2-40B4-BE49-F238E27FC236}">
                      <a16:creationId xmlns:a16="http://schemas.microsoft.com/office/drawing/2014/main" id="{7AC4437E-251F-21EF-8EF8-EBA1D06C47B9}"/>
                    </a:ext>
                  </a:extLst>
                </p:cNvPr>
                <p:cNvSpPr/>
                <p:nvPr/>
              </p:nvSpPr>
              <p:spPr>
                <a:xfrm>
                  <a:off x="4665552" y="3281329"/>
                  <a:ext cx="2550013" cy="41149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0E0E0">
                    <a:alpha val="78000"/>
                  </a:srgbClr>
                </a:solidFill>
                <a:ln>
                  <a:noFill/>
                </a:ln>
                <a:effectLst/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600"/>
                    <a:buFont typeface="Arial"/>
                    <a:buNone/>
                  </a:pPr>
                  <a:endParaRPr sz="16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2" name="Google Shape;408;p7">
                  <a:extLst>
                    <a:ext uri="{FF2B5EF4-FFF2-40B4-BE49-F238E27FC236}">
                      <a16:creationId xmlns:a16="http://schemas.microsoft.com/office/drawing/2014/main" id="{7E845B5D-6A1A-FC0A-DF24-956D0F72DF6D}"/>
                    </a:ext>
                  </a:extLst>
                </p:cNvPr>
                <p:cNvSpPr/>
                <p:nvPr/>
              </p:nvSpPr>
              <p:spPr>
                <a:xfrm>
                  <a:off x="4639126" y="3281332"/>
                  <a:ext cx="411488" cy="411488"/>
                </a:xfrm>
                <a:prstGeom prst="ellipse">
                  <a:avLst/>
                </a:prstGeom>
                <a:solidFill>
                  <a:srgbClr val="2A684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90" name="Google Shape;409;p7">
                <a:extLst>
                  <a:ext uri="{FF2B5EF4-FFF2-40B4-BE49-F238E27FC236}">
                    <a16:creationId xmlns:a16="http://schemas.microsoft.com/office/drawing/2014/main" id="{4A064443-529D-3051-FEA9-803865A3CEEC}"/>
                  </a:ext>
                </a:extLst>
              </p:cNvPr>
              <p:cNvSpPr txBox="1"/>
              <p:nvPr/>
            </p:nvSpPr>
            <p:spPr>
              <a:xfrm>
                <a:off x="5018659" y="3340188"/>
                <a:ext cx="2321579" cy="2835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ko-KR" altLang="en-US" b="1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발표 자료 준비 및 발표</a:t>
                </a:r>
                <a:endParaRPr b="1" i="0" u="none" strike="noStrike" cap="none" dirty="0">
                  <a:solidFill>
                    <a:srgbClr val="3A3838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88" name="Google Shape;410;p7">
              <a:extLst>
                <a:ext uri="{FF2B5EF4-FFF2-40B4-BE49-F238E27FC236}">
                  <a16:creationId xmlns:a16="http://schemas.microsoft.com/office/drawing/2014/main" id="{B394E593-16EE-F563-BB83-9F5E44AD686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479015" y="3372887"/>
              <a:ext cx="171881" cy="207137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103" name="Google Shape;404;p7">
            <a:extLst>
              <a:ext uri="{FF2B5EF4-FFF2-40B4-BE49-F238E27FC236}">
                <a16:creationId xmlns:a16="http://schemas.microsoft.com/office/drawing/2014/main" id="{2F87B411-40F8-3795-94EC-D1201AAFCE18}"/>
              </a:ext>
            </a:extLst>
          </p:cNvPr>
          <p:cNvGrpSpPr/>
          <p:nvPr/>
        </p:nvGrpSpPr>
        <p:grpSpPr>
          <a:xfrm>
            <a:off x="7385977" y="6564742"/>
            <a:ext cx="3516046" cy="488573"/>
            <a:chOff x="7359051" y="3283668"/>
            <a:chExt cx="2699373" cy="375095"/>
          </a:xfrm>
          <a:effectLst/>
        </p:grpSpPr>
        <p:grpSp>
          <p:nvGrpSpPr>
            <p:cNvPr id="104" name="Google Shape;405;p7">
              <a:extLst>
                <a:ext uri="{FF2B5EF4-FFF2-40B4-BE49-F238E27FC236}">
                  <a16:creationId xmlns:a16="http://schemas.microsoft.com/office/drawing/2014/main" id="{F359071F-0649-B691-0872-58B83A5ACF67}"/>
                </a:ext>
              </a:extLst>
            </p:cNvPr>
            <p:cNvGrpSpPr/>
            <p:nvPr/>
          </p:nvGrpSpPr>
          <p:grpSpPr>
            <a:xfrm>
              <a:off x="7359051" y="3283668"/>
              <a:ext cx="2699373" cy="375095"/>
              <a:chOff x="4640865" y="3283668"/>
              <a:chExt cx="2699373" cy="375095"/>
            </a:xfrm>
          </p:grpSpPr>
          <p:grpSp>
            <p:nvGrpSpPr>
              <p:cNvPr id="106" name="Google Shape;406;p7">
                <a:extLst>
                  <a:ext uri="{FF2B5EF4-FFF2-40B4-BE49-F238E27FC236}">
                    <a16:creationId xmlns:a16="http://schemas.microsoft.com/office/drawing/2014/main" id="{F28E16E4-962C-C11D-6371-F140F676A18E}"/>
                  </a:ext>
                </a:extLst>
              </p:cNvPr>
              <p:cNvGrpSpPr/>
              <p:nvPr/>
            </p:nvGrpSpPr>
            <p:grpSpPr>
              <a:xfrm>
                <a:off x="4640865" y="3283668"/>
                <a:ext cx="1993197" cy="375095"/>
                <a:chOff x="4639126" y="3281329"/>
                <a:chExt cx="2133624" cy="411492"/>
              </a:xfrm>
            </p:grpSpPr>
            <p:sp>
              <p:nvSpPr>
                <p:cNvPr id="108" name="Google Shape;407;p7">
                  <a:extLst>
                    <a:ext uri="{FF2B5EF4-FFF2-40B4-BE49-F238E27FC236}">
                      <a16:creationId xmlns:a16="http://schemas.microsoft.com/office/drawing/2014/main" id="{EF7E139A-1CB3-8E74-5202-95158FD8E419}"/>
                    </a:ext>
                  </a:extLst>
                </p:cNvPr>
                <p:cNvSpPr/>
                <p:nvPr/>
              </p:nvSpPr>
              <p:spPr>
                <a:xfrm>
                  <a:off x="4665552" y="3281329"/>
                  <a:ext cx="2107198" cy="41149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0E0E0">
                    <a:alpha val="78000"/>
                  </a:srgbClr>
                </a:solidFill>
                <a:ln>
                  <a:noFill/>
                </a:ln>
                <a:effectLst/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600"/>
                    <a:buFont typeface="Arial"/>
                    <a:buNone/>
                  </a:pPr>
                  <a:endParaRPr sz="16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9" name="Google Shape;408;p7">
                  <a:extLst>
                    <a:ext uri="{FF2B5EF4-FFF2-40B4-BE49-F238E27FC236}">
                      <a16:creationId xmlns:a16="http://schemas.microsoft.com/office/drawing/2014/main" id="{3F75C5F8-3AFC-A6AA-7874-43FAE200F85F}"/>
                    </a:ext>
                  </a:extLst>
                </p:cNvPr>
                <p:cNvSpPr/>
                <p:nvPr/>
              </p:nvSpPr>
              <p:spPr>
                <a:xfrm>
                  <a:off x="4639126" y="3281332"/>
                  <a:ext cx="411488" cy="411488"/>
                </a:xfrm>
                <a:prstGeom prst="ellipse">
                  <a:avLst/>
                </a:prstGeom>
                <a:solidFill>
                  <a:srgbClr val="2A684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07" name="Google Shape;409;p7">
                <a:extLst>
                  <a:ext uri="{FF2B5EF4-FFF2-40B4-BE49-F238E27FC236}">
                    <a16:creationId xmlns:a16="http://schemas.microsoft.com/office/drawing/2014/main" id="{96E53B01-357C-9724-C666-AE2BC831BEF9}"/>
                  </a:ext>
                </a:extLst>
              </p:cNvPr>
              <p:cNvSpPr txBox="1"/>
              <p:nvPr/>
            </p:nvSpPr>
            <p:spPr>
              <a:xfrm>
                <a:off x="5018659" y="3340188"/>
                <a:ext cx="2321579" cy="2835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ko-KR" altLang="en-US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백테스트 및 검증</a:t>
                </a:r>
                <a:endParaRPr b="1" i="0" u="none" strike="noStrike" cap="none" dirty="0">
                  <a:solidFill>
                    <a:srgbClr val="3A3838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105" name="Google Shape;410;p7">
              <a:extLst>
                <a:ext uri="{FF2B5EF4-FFF2-40B4-BE49-F238E27FC236}">
                  <a16:creationId xmlns:a16="http://schemas.microsoft.com/office/drawing/2014/main" id="{8217BAD6-22A4-D9F6-AB47-2699D472297B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479015" y="3372887"/>
              <a:ext cx="171881" cy="207137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110" name="Google Shape;404;p7">
            <a:extLst>
              <a:ext uri="{FF2B5EF4-FFF2-40B4-BE49-F238E27FC236}">
                <a16:creationId xmlns:a16="http://schemas.microsoft.com/office/drawing/2014/main" id="{8481FE64-8F95-0137-3054-B4CEEA08CC69}"/>
              </a:ext>
            </a:extLst>
          </p:cNvPr>
          <p:cNvGrpSpPr/>
          <p:nvPr/>
        </p:nvGrpSpPr>
        <p:grpSpPr>
          <a:xfrm>
            <a:off x="7385975" y="7240462"/>
            <a:ext cx="3516047" cy="488573"/>
            <a:chOff x="7359050" y="3283668"/>
            <a:chExt cx="2699374" cy="375095"/>
          </a:xfrm>
          <a:effectLst/>
        </p:grpSpPr>
        <p:grpSp>
          <p:nvGrpSpPr>
            <p:cNvPr id="111" name="Google Shape;405;p7">
              <a:extLst>
                <a:ext uri="{FF2B5EF4-FFF2-40B4-BE49-F238E27FC236}">
                  <a16:creationId xmlns:a16="http://schemas.microsoft.com/office/drawing/2014/main" id="{64142CFB-9A4E-C36C-14C2-67ED9CBF5DE1}"/>
                </a:ext>
              </a:extLst>
            </p:cNvPr>
            <p:cNvGrpSpPr/>
            <p:nvPr/>
          </p:nvGrpSpPr>
          <p:grpSpPr>
            <a:xfrm>
              <a:off x="7359050" y="3283668"/>
              <a:ext cx="2699374" cy="375095"/>
              <a:chOff x="4640864" y="3283668"/>
              <a:chExt cx="2699374" cy="375095"/>
            </a:xfrm>
          </p:grpSpPr>
          <p:grpSp>
            <p:nvGrpSpPr>
              <p:cNvPr id="113" name="Google Shape;406;p7">
                <a:extLst>
                  <a:ext uri="{FF2B5EF4-FFF2-40B4-BE49-F238E27FC236}">
                    <a16:creationId xmlns:a16="http://schemas.microsoft.com/office/drawing/2014/main" id="{A81177C1-C5DF-614D-CF90-990B62D7639B}"/>
                  </a:ext>
                </a:extLst>
              </p:cNvPr>
              <p:cNvGrpSpPr/>
              <p:nvPr/>
            </p:nvGrpSpPr>
            <p:grpSpPr>
              <a:xfrm>
                <a:off x="4640864" y="3283668"/>
                <a:ext cx="1993196" cy="375095"/>
                <a:chOff x="4639126" y="3281329"/>
                <a:chExt cx="2133623" cy="411492"/>
              </a:xfrm>
            </p:grpSpPr>
            <p:sp>
              <p:nvSpPr>
                <p:cNvPr id="115" name="Google Shape;407;p7">
                  <a:extLst>
                    <a:ext uri="{FF2B5EF4-FFF2-40B4-BE49-F238E27FC236}">
                      <a16:creationId xmlns:a16="http://schemas.microsoft.com/office/drawing/2014/main" id="{AB55E411-0E02-EB12-76BA-3B8DCCB71401}"/>
                    </a:ext>
                  </a:extLst>
                </p:cNvPr>
                <p:cNvSpPr/>
                <p:nvPr/>
              </p:nvSpPr>
              <p:spPr>
                <a:xfrm>
                  <a:off x="4665552" y="3281329"/>
                  <a:ext cx="2107197" cy="41149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0E0E0">
                    <a:alpha val="78000"/>
                  </a:srgbClr>
                </a:solidFill>
                <a:ln>
                  <a:noFill/>
                </a:ln>
                <a:effectLst/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600"/>
                    <a:buFont typeface="Arial"/>
                    <a:buNone/>
                  </a:pPr>
                  <a:endParaRPr sz="16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6" name="Google Shape;408;p7">
                  <a:extLst>
                    <a:ext uri="{FF2B5EF4-FFF2-40B4-BE49-F238E27FC236}">
                      <a16:creationId xmlns:a16="http://schemas.microsoft.com/office/drawing/2014/main" id="{12C39EF6-8AA6-448C-8580-B0E281349642}"/>
                    </a:ext>
                  </a:extLst>
                </p:cNvPr>
                <p:cNvSpPr/>
                <p:nvPr/>
              </p:nvSpPr>
              <p:spPr>
                <a:xfrm>
                  <a:off x="4639126" y="3281332"/>
                  <a:ext cx="411488" cy="411488"/>
                </a:xfrm>
                <a:prstGeom prst="ellipse">
                  <a:avLst/>
                </a:prstGeom>
                <a:solidFill>
                  <a:srgbClr val="2A684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14" name="Google Shape;409;p7">
                <a:extLst>
                  <a:ext uri="{FF2B5EF4-FFF2-40B4-BE49-F238E27FC236}">
                    <a16:creationId xmlns:a16="http://schemas.microsoft.com/office/drawing/2014/main" id="{043BEC20-1190-10CF-71EF-6282EF0D98F6}"/>
                  </a:ext>
                </a:extLst>
              </p:cNvPr>
              <p:cNvSpPr txBox="1"/>
              <p:nvPr/>
            </p:nvSpPr>
            <p:spPr>
              <a:xfrm>
                <a:off x="5018659" y="3340188"/>
                <a:ext cx="2321579" cy="2835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ko-KR" altLang="en-US" b="1" i="0" u="none" strike="noStrike" cap="none" dirty="0">
                    <a:solidFill>
                      <a:srgbClr val="3A3838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최종 회의 및 검토 </a:t>
                </a:r>
                <a:endParaRPr b="1" i="0" u="none" strike="noStrike" cap="none" dirty="0">
                  <a:solidFill>
                    <a:srgbClr val="3A3838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pic>
          <p:nvPicPr>
            <p:cNvPr id="112" name="Google Shape;410;p7">
              <a:extLst>
                <a:ext uri="{FF2B5EF4-FFF2-40B4-BE49-F238E27FC236}">
                  <a16:creationId xmlns:a16="http://schemas.microsoft.com/office/drawing/2014/main" id="{05AFE900-996F-C6A8-60F6-B812CEB1D18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479015" y="3372887"/>
              <a:ext cx="171881" cy="207137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942237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AF31C-8B18-CE07-592B-5D50F7C3E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279A374-F92F-68DF-DC35-9994B6C0C5DB}"/>
              </a:ext>
            </a:extLst>
          </p:cNvPr>
          <p:cNvSpPr txBox="1"/>
          <p:nvPr/>
        </p:nvSpPr>
        <p:spPr>
          <a:xfrm>
            <a:off x="2819400" y="1714500"/>
            <a:ext cx="137160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spcBef>
                <a:spcPct val="0"/>
              </a:spcBef>
            </a:pPr>
            <a:r>
              <a:rPr lang="ko-KR" altLang="en-US" sz="7500" spc="-15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상품 개요</a:t>
            </a:r>
            <a:endParaRPr lang="en-US" sz="7500" spc="-150" dirty="0">
              <a:solidFill>
                <a:srgbClr val="1B433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HK Grotesk Bold"/>
              <a:sym typeface="HK Grotesk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C7630D-AE99-E01A-7D01-9441AC056B05}"/>
              </a:ext>
            </a:extLst>
          </p:cNvPr>
          <p:cNvSpPr txBox="1"/>
          <p:nvPr/>
        </p:nvSpPr>
        <p:spPr>
          <a:xfrm>
            <a:off x="1125393" y="1638300"/>
            <a:ext cx="5504007" cy="133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altLang="ko-KR" sz="8700" spc="-150" dirty="0">
                <a:solidFill>
                  <a:srgbClr val="1B4332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HK Grotesk Bold"/>
              </a:rPr>
              <a:t>03.</a:t>
            </a:r>
            <a:endParaRPr lang="en-US" sz="8700" spc="-150" dirty="0">
              <a:solidFill>
                <a:srgbClr val="1B4332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HK Grotesk Bold"/>
            </a:endParaRP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E6089D0E-4E9A-9A31-E7F7-2B9F3C239C37}"/>
              </a:ext>
            </a:extLst>
          </p:cNvPr>
          <p:cNvSpPr txBox="1"/>
          <p:nvPr/>
        </p:nvSpPr>
        <p:spPr>
          <a:xfrm>
            <a:off x="10591800" y="9258300"/>
            <a:ext cx="13716000" cy="527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15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05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DAFE756-9798-EF7A-EDA2-D91A44288D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262419"/>
              </p:ext>
            </p:extLst>
          </p:nvPr>
        </p:nvGraphicFramePr>
        <p:xfrm>
          <a:off x="1257300" y="3238500"/>
          <a:ext cx="8115300" cy="640724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143001">
                  <a:extLst>
                    <a:ext uri="{9D8B030D-6E8A-4147-A177-3AD203B41FA5}">
                      <a16:colId xmlns:a16="http://schemas.microsoft.com/office/drawing/2014/main" val="2544008258"/>
                    </a:ext>
                  </a:extLst>
                </a:gridCol>
                <a:gridCol w="5972299">
                  <a:extLst>
                    <a:ext uri="{9D8B030D-6E8A-4147-A177-3AD203B41FA5}">
                      <a16:colId xmlns:a16="http://schemas.microsoft.com/office/drawing/2014/main" val="2150451503"/>
                    </a:ext>
                  </a:extLst>
                </a:gridCol>
              </a:tblGrid>
              <a:tr h="66339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상품명</a:t>
                      </a:r>
                      <a:endParaRPr sz="1600" b="1" u="none" strike="noStrike" cap="none" dirty="0">
                        <a:solidFill>
                          <a:srgbClr val="3A3838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ts val="2300"/>
                        </a:lnSpc>
                        <a:buClr>
                          <a:schemeClr val="dk1"/>
                        </a:buClr>
                        <a:buSzPts val="1600"/>
                      </a:pPr>
                      <a:r>
                        <a:rPr lang="en-US" altLang="ko-KR" sz="1600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PB </a:t>
                      </a:r>
                      <a:r>
                        <a:rPr lang="ko-KR" altLang="en-US" sz="1600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쇼크방어 올웨더 회복력 전략</a:t>
                      </a:r>
                      <a:r>
                        <a:rPr lang="en-US" altLang="ko-KR" sz="1600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포트폴리오</a:t>
                      </a:r>
                      <a:br>
                        <a:rPr lang="en-US" altLang="ko-KR" sz="1600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1600" dirty="0">
                          <a:latin typeface="Pretendard ExtraLight" panose="02000303000000020004" pitchFamily="50" charset="-127"/>
                          <a:ea typeface="Pretendard ExtraLight" panose="02000303000000020004" pitchFamily="50" charset="-127"/>
                          <a:cs typeface="Pretendard ExtraLight" panose="02000303000000020004" pitchFamily="50" charset="-127"/>
                        </a:rPr>
                        <a:t>(PB ShockGuard All-Weather Resilience Strategy Portfolio)</a:t>
                      </a:r>
                      <a:endParaRPr lang="ko-KR" altLang="en-US" sz="1600" dirty="0">
                        <a:solidFill>
                          <a:srgbClr val="3A3838"/>
                        </a:solidFill>
                        <a:latin typeface="Pretendard ExtraLight" panose="02000303000000020004" pitchFamily="50" charset="-127"/>
                        <a:ea typeface="Pretendard ExtraLight" panose="02000303000000020004" pitchFamily="50" charset="-127"/>
                        <a:cs typeface="Pretendard ExtraLight" panose="02000303000000020004" pitchFamily="50" charset="-127"/>
                      </a:endParaRPr>
                    </a:p>
                  </a:txBody>
                  <a:tcPr marL="33425" marR="3925" marT="72000" marB="7200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4591976"/>
                  </a:ext>
                </a:extLst>
              </a:tr>
              <a:tr h="49195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위험등급</a:t>
                      </a:r>
                      <a:endParaRPr sz="16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600" i="0" u="none" strike="noStrike" cap="none" dirty="0">
                          <a:solidFill>
                            <a:srgbClr val="00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r>
                        <a:rPr lang="ko-KR" altLang="en-US" sz="1600" i="0" u="none" strike="noStrike" cap="none" dirty="0">
                          <a:solidFill>
                            <a:srgbClr val="00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등급 보통위험 </a:t>
                      </a:r>
                      <a:r>
                        <a:rPr lang="en-US" altLang="ko-KR" sz="1600" i="0" u="none" strike="noStrike" cap="none" dirty="0">
                          <a:solidFill>
                            <a:srgbClr val="00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600" i="0" u="none" strike="noStrike" cap="none" dirty="0">
                          <a:solidFill>
                            <a:srgbClr val="00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안정추구형 적합</a:t>
                      </a:r>
                      <a:r>
                        <a:rPr lang="en-US" altLang="ko-KR" sz="1600" i="0" u="none" strike="noStrike" cap="none" dirty="0">
                          <a:solidFill>
                            <a:srgbClr val="00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600" i="0" u="none" strike="noStrike" cap="none" dirty="0">
                        <a:solidFill>
                          <a:srgbClr val="000000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957013"/>
                  </a:ext>
                </a:extLst>
              </a:tr>
              <a:tr h="491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투자목적</a:t>
                      </a:r>
                      <a:endParaRPr lang="ko-KR" altLang="en-US" sz="16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600" i="0" u="none" strike="noStrike" cap="none" dirty="0">
                          <a:solidFill>
                            <a:srgbClr val="00000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안정적 자산배분을 통한 장기 자산성장 및 변동성 최적화</a:t>
                      </a: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714827"/>
                  </a:ext>
                </a:extLst>
              </a:tr>
              <a:tr h="49195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투자대상</a:t>
                      </a:r>
                      <a:endParaRPr sz="16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미국 </a:t>
                      </a:r>
                      <a:r>
                        <a:rPr lang="en-US" altLang="ko-KR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ETF 11</a:t>
                      </a:r>
                      <a:r>
                        <a:rPr lang="ko-KR" altLang="en-US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종  </a:t>
                      </a:r>
                      <a:r>
                        <a:rPr lang="en-US" altLang="ko-KR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주식 </a:t>
                      </a:r>
                      <a:r>
                        <a:rPr lang="en-US" altLang="ko-KR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채권 </a:t>
                      </a:r>
                      <a:r>
                        <a:rPr lang="en-US" altLang="ko-KR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원자재</a:t>
                      </a:r>
                      <a:r>
                        <a:rPr lang="en-US" altLang="ko-KR" sz="1600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1600" i="0" u="none" strike="noStrike" cap="none" dirty="0">
                        <a:solidFill>
                          <a:srgbClr val="000000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3733429"/>
                  </a:ext>
                </a:extLst>
              </a:tr>
              <a:tr h="491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자산운용회사</a:t>
                      </a:r>
                      <a:endParaRPr lang="ko-KR" altLang="en-US" sz="16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  <a:tabLst/>
                        <a:defRPr/>
                      </a:pPr>
                      <a:r>
                        <a:rPr lang="ko-KR" altLang="en-US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㈜ 팜브릿지 인베스트먼트</a:t>
                      </a:r>
                      <a:endParaRPr lang="ko-KR" altLang="en-US" sz="1600" b="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922582"/>
                  </a:ext>
                </a:extLst>
              </a:tr>
              <a:tr h="5636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  <a:tabLst/>
                        <a:defRPr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최소 투자금액</a:t>
                      </a:r>
                      <a:endParaRPr lang="ko-KR" altLang="en-US" sz="16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  <a:tabLst/>
                        <a:defRPr/>
                      </a:pPr>
                      <a:r>
                        <a:rPr lang="en-US" altLang="ko-KR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3,000</a:t>
                      </a:r>
                      <a:r>
                        <a:rPr lang="ko-KR" altLang="en-US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만원</a:t>
                      </a:r>
                      <a:endParaRPr lang="ko-KR" altLang="en-US" sz="1600" b="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6375"/>
                  </a:ext>
                </a:extLst>
              </a:tr>
              <a:tr h="49195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운용기간</a:t>
                      </a:r>
                      <a:endParaRPr sz="16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ko-KR" altLang="en-US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무기한</a:t>
                      </a:r>
                      <a:endParaRPr sz="1600" b="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933243"/>
                  </a:ext>
                </a:extLst>
              </a:tr>
              <a:tr h="491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  <a:tabLst/>
                        <a:defRPr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리밸런싱 주기</a:t>
                      </a: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  <a:tabLst/>
                        <a:defRPr/>
                      </a:pPr>
                      <a:r>
                        <a:rPr lang="ko-KR" altLang="en-US" sz="1600" b="0" u="none" strike="noStrike" cap="none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매월 첫 영업일</a:t>
                      </a: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398367"/>
                  </a:ext>
                </a:extLst>
              </a:tr>
              <a:tr h="66991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600" b="1" u="none" strike="noStrike" cap="none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환매</a:t>
                      </a: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  <a:tabLst/>
                        <a:defRPr/>
                      </a:pP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매 영업일 신청 가능</a:t>
                      </a:r>
                      <a:br>
                        <a:rPr lang="en-US" altLang="ko-KR" sz="16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</a:b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6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대금 지급</a:t>
                      </a:r>
                      <a:r>
                        <a:rPr lang="en-US" altLang="ko-KR" sz="16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: 3 </a:t>
                      </a:r>
                      <a:r>
                        <a:rPr lang="ko-KR" altLang="en-US" sz="16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영업일 이내</a:t>
                      </a:r>
                      <a:r>
                        <a:rPr lang="en-US" altLang="ko-KR" sz="1600" b="0" i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600" b="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72000" marB="7200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824962"/>
                  </a:ext>
                </a:extLst>
              </a:tr>
              <a:tr h="49195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운용보수</a:t>
                      </a:r>
                      <a:endParaRPr lang="ko-KR" altLang="en-US" sz="160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  <a:tabLst/>
                        <a:defRPr/>
                      </a:pPr>
                      <a:r>
                        <a:rPr lang="ko-KR" altLang="en-US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연 </a:t>
                      </a:r>
                      <a:r>
                        <a:rPr lang="en-US" altLang="ko-KR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0.50%</a:t>
                      </a:r>
                      <a:endParaRPr lang="ko-KR" altLang="en-US" sz="1600" b="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298128"/>
                  </a:ext>
                </a:extLst>
              </a:tr>
              <a:tr h="491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  <a:tabLst/>
                        <a:defRPr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성과보수</a:t>
                      </a: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  <a:tabLst/>
                        <a:defRPr/>
                      </a:pPr>
                      <a:r>
                        <a:rPr lang="ko-KR" altLang="en-US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초과수익의 </a:t>
                      </a:r>
                      <a:r>
                        <a:rPr lang="en-US" altLang="ko-KR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20% (</a:t>
                      </a:r>
                      <a:r>
                        <a:rPr lang="ko-KR" altLang="en-US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고수익 환수 조항</a:t>
                      </a:r>
                      <a:r>
                        <a:rPr lang="en-US" altLang="ko-KR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 </a:t>
                      </a:r>
                      <a:r>
                        <a:rPr lang="ko-KR" altLang="en-US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적용</a:t>
                      </a:r>
                      <a:r>
                        <a:rPr lang="en-US" altLang="ko-KR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)</a:t>
                      </a:r>
                      <a:endParaRPr lang="ko-KR" altLang="en-US" sz="1600" b="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361316"/>
                  </a:ext>
                </a:extLst>
              </a:tr>
              <a:tr h="4919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Malgun Gothic"/>
                        <a:buNone/>
                        <a:tabLst/>
                        <a:defRPr/>
                      </a:pPr>
                      <a:r>
                        <a:rPr lang="ko-KR" altLang="en-US" sz="1600" b="1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Malgun Gothic"/>
                          <a:sym typeface="Malgun Gothic"/>
                        </a:rPr>
                        <a:t>거래 수수료</a:t>
                      </a:r>
                    </a:p>
                  </a:txBody>
                  <a:tcPr marL="84925" marR="84925" marT="42475" marB="42475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838"/>
                        </a:buClr>
                        <a:buSzPts val="1200"/>
                        <a:buFont typeface="Noto Sans Symbols"/>
                        <a:buNone/>
                        <a:tabLst/>
                        <a:defRPr/>
                      </a:pPr>
                      <a:r>
                        <a:rPr lang="en-US" altLang="ko-KR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0.70% (</a:t>
                      </a:r>
                      <a:r>
                        <a:rPr lang="ko-KR" altLang="en-US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실비</a:t>
                      </a:r>
                      <a:r>
                        <a:rPr lang="en-US" altLang="ko-KR" sz="1600" b="0" u="none" strike="noStrike" cap="none" dirty="0">
                          <a:solidFill>
                            <a:srgbClr val="3A3838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Malgun Gothic"/>
                        </a:rPr>
                        <a:t>)</a:t>
                      </a:r>
                      <a:endParaRPr lang="ko-KR" altLang="en-US" sz="1600" b="0" u="none" strike="noStrike" cap="none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33425" marR="3925" marT="3925" marB="0"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F9">
                        <a:alpha val="2431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974670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8F6799D-F2FE-9CDD-6FD2-0432F85AF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970257"/>
              </p:ext>
            </p:extLst>
          </p:nvPr>
        </p:nvGraphicFramePr>
        <p:xfrm>
          <a:off x="10210800" y="3238499"/>
          <a:ext cx="6553200" cy="19764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1866517995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1302175336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04791579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514028026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1339094344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576009957"/>
                    </a:ext>
                  </a:extLst>
                </a:gridCol>
              </a:tblGrid>
              <a:tr h="955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rgbClr val="F8F8F8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1</a:t>
                      </a:r>
                      <a:endParaRPr lang="ko-KR" altLang="en-US" sz="2400" b="1" dirty="0">
                        <a:solidFill>
                          <a:srgbClr val="F8F8F8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rgbClr val="F8F8F8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2</a:t>
                      </a:r>
                      <a:endParaRPr lang="ko-KR" altLang="en-US" sz="2400" b="1" dirty="0">
                        <a:solidFill>
                          <a:srgbClr val="F8F8F8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3</a:t>
                      </a:r>
                      <a:endParaRPr lang="ko-KR" altLang="en-US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B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rgbClr val="F8F8F8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4</a:t>
                      </a:r>
                      <a:endParaRPr lang="ko-KR" altLang="en-US" sz="2400" b="1" dirty="0">
                        <a:solidFill>
                          <a:srgbClr val="F8F8F8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AD5D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rgbClr val="F8F8F8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5</a:t>
                      </a:r>
                      <a:endParaRPr lang="ko-KR" altLang="en-US" sz="2400" b="1" dirty="0">
                        <a:solidFill>
                          <a:srgbClr val="F8F8F8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B6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dirty="0">
                          <a:solidFill>
                            <a:srgbClr val="F8F8F8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6</a:t>
                      </a:r>
                      <a:endParaRPr lang="ko-KR" altLang="en-US" sz="2400" b="1" dirty="0">
                        <a:solidFill>
                          <a:srgbClr val="F8F8F8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131062"/>
                  </a:ext>
                </a:extLst>
              </a:tr>
              <a:tr h="10205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매우 높은위험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높은 위험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다소 높은위험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1" dirty="0">
                          <a:solidFill>
                            <a:srgbClr val="F8F8F8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보통</a:t>
                      </a:r>
                      <a:br>
                        <a:rPr lang="en-US" altLang="ko-KR" sz="2200" b="1" dirty="0">
                          <a:solidFill>
                            <a:srgbClr val="F8F8F8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</a:br>
                      <a:r>
                        <a:rPr lang="ko-KR" altLang="en-US" sz="2200" b="1" dirty="0">
                          <a:solidFill>
                            <a:srgbClr val="F8F8F8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위험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AD5D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낮은 위험</a:t>
                      </a:r>
                      <a:endParaRPr lang="ko-KR" altLang="en-US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매우 낮은위험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B43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9248080"/>
                  </a:ext>
                </a:extLst>
              </a:tr>
            </a:tbl>
          </a:graphicData>
        </a:graphic>
      </p:graphicFrame>
      <p:grpSp>
        <p:nvGrpSpPr>
          <p:cNvPr id="8" name="Group 2">
            <a:extLst>
              <a:ext uri="{FF2B5EF4-FFF2-40B4-BE49-F238E27FC236}">
                <a16:creationId xmlns:a16="http://schemas.microsoft.com/office/drawing/2014/main" id="{E119A6FF-090F-A5B6-C39C-876A3F3F5C20}"/>
              </a:ext>
            </a:extLst>
          </p:cNvPr>
          <p:cNvGrpSpPr/>
          <p:nvPr/>
        </p:nvGrpSpPr>
        <p:grpSpPr>
          <a:xfrm>
            <a:off x="11353800" y="6316975"/>
            <a:ext cx="4267200" cy="3328770"/>
            <a:chOff x="-196560" y="94799"/>
            <a:chExt cx="1200275" cy="936314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31E89D23-C1EC-873E-6AE4-C0F2C95F6AB7}"/>
                </a:ext>
              </a:extLst>
            </p:cNvPr>
            <p:cNvSpPr/>
            <p:nvPr/>
          </p:nvSpPr>
          <p:spPr>
            <a:xfrm>
              <a:off x="-196560" y="94799"/>
              <a:ext cx="1200275" cy="936314"/>
            </a:xfrm>
            <a:custGeom>
              <a:avLst/>
              <a:gdLst/>
              <a:ahLst/>
              <a:cxnLst/>
              <a:rect l="l" t="t" r="r" b="b"/>
              <a:pathLst>
                <a:path w="1200275" h="936314">
                  <a:moveTo>
                    <a:pt x="44968" y="0"/>
                  </a:moveTo>
                  <a:lnTo>
                    <a:pt x="1155306" y="0"/>
                  </a:lnTo>
                  <a:cubicBezTo>
                    <a:pt x="1167233" y="0"/>
                    <a:pt x="1178670" y="4738"/>
                    <a:pt x="1187104" y="13171"/>
                  </a:cubicBezTo>
                  <a:cubicBezTo>
                    <a:pt x="1195537" y="21604"/>
                    <a:pt x="1200275" y="33042"/>
                    <a:pt x="1200275" y="44968"/>
                  </a:cubicBezTo>
                  <a:lnTo>
                    <a:pt x="1200275" y="891345"/>
                  </a:lnTo>
                  <a:cubicBezTo>
                    <a:pt x="1200275" y="903272"/>
                    <a:pt x="1195537" y="914710"/>
                    <a:pt x="1187104" y="923143"/>
                  </a:cubicBezTo>
                  <a:cubicBezTo>
                    <a:pt x="1178670" y="931576"/>
                    <a:pt x="1167233" y="936314"/>
                    <a:pt x="1155306" y="936314"/>
                  </a:cubicBezTo>
                  <a:lnTo>
                    <a:pt x="44968" y="936314"/>
                  </a:lnTo>
                  <a:cubicBezTo>
                    <a:pt x="33042" y="936314"/>
                    <a:pt x="21604" y="931576"/>
                    <a:pt x="13171" y="923143"/>
                  </a:cubicBezTo>
                  <a:cubicBezTo>
                    <a:pt x="4738" y="914710"/>
                    <a:pt x="0" y="903272"/>
                    <a:pt x="0" y="891345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 dpi="0" rotWithShape="1">
              <a:blip r:embed="rId3">
                <a:alphaModFix amt="77000"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6716"/>
                        </a14:imgEffect>
                        <a14:imgEffect>
                          <a14:saturation sat="138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46" r="-246"/>
              </a:stretch>
            </a:blip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8679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FB32CC-EEBC-D19B-0E56-96D59D370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2534E99-6FB9-41E0-CBA8-F54FE61AA84F}"/>
              </a:ext>
            </a:extLst>
          </p:cNvPr>
          <p:cNvSpPr txBox="1"/>
          <p:nvPr/>
        </p:nvSpPr>
        <p:spPr>
          <a:xfrm>
            <a:off x="2819400" y="1714500"/>
            <a:ext cx="137160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spcBef>
                <a:spcPct val="0"/>
              </a:spcBef>
            </a:pPr>
            <a:r>
              <a:rPr lang="ko-KR" altLang="en-US" sz="7500" spc="-15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운용 전략 및 리스크 관리</a:t>
            </a:r>
            <a:endParaRPr lang="en-US" sz="7500" spc="-150" dirty="0">
              <a:solidFill>
                <a:srgbClr val="1B433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HK Grotesk Bold"/>
              <a:sym typeface="HK Grotesk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C9DA33-6760-2F50-70B5-5F7281F52938}"/>
              </a:ext>
            </a:extLst>
          </p:cNvPr>
          <p:cNvSpPr txBox="1"/>
          <p:nvPr/>
        </p:nvSpPr>
        <p:spPr>
          <a:xfrm>
            <a:off x="1125393" y="1638300"/>
            <a:ext cx="13716000" cy="133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altLang="ko-KR" sz="8700" spc="-150" dirty="0">
                <a:solidFill>
                  <a:srgbClr val="1B4332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HK Grotesk Bold"/>
              </a:rPr>
              <a:t>04.</a:t>
            </a:r>
            <a:endParaRPr lang="en-US" sz="8700" spc="-150" dirty="0">
              <a:solidFill>
                <a:srgbClr val="1B4332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HK Grotesk 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7954E3-7245-02FC-6A27-CACEB570982D}"/>
              </a:ext>
            </a:extLst>
          </p:cNvPr>
          <p:cNvSpPr txBox="1"/>
          <p:nvPr/>
        </p:nvSpPr>
        <p:spPr>
          <a:xfrm>
            <a:off x="1600200" y="3771900"/>
            <a:ext cx="13716000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spcBef>
                <a:spcPct val="0"/>
              </a:spcBef>
            </a:pPr>
            <a:r>
              <a:rPr lang="ko-KR" altLang="en-US" sz="5000" spc="-15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성과 분석 및 벤치마크 비교</a:t>
            </a:r>
            <a:endParaRPr lang="en-US" sz="5000" spc="-150" dirty="0">
              <a:solidFill>
                <a:srgbClr val="1B433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HK Grotesk Bold"/>
              <a:sym typeface="HK Grotesk Bold"/>
            </a:endParaRP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1DE2A0BA-118A-3CD7-C952-31AE48B448F1}"/>
              </a:ext>
            </a:extLst>
          </p:cNvPr>
          <p:cNvSpPr txBox="1"/>
          <p:nvPr/>
        </p:nvSpPr>
        <p:spPr>
          <a:xfrm>
            <a:off x="10591800" y="9258300"/>
            <a:ext cx="13716000" cy="527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00"/>
              </a:lnSpc>
              <a:spcBef>
                <a:spcPct val="0"/>
              </a:spcBef>
            </a:pPr>
            <a:r>
              <a:rPr lang="en-US" sz="15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HK Grotesk Bold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2143539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FD65B-484A-E090-1D7B-23AF2E767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AD33667-67A0-DB8C-1FDD-AD84548BF555}"/>
              </a:ext>
            </a:extLst>
          </p:cNvPr>
          <p:cNvSpPr txBox="1"/>
          <p:nvPr/>
        </p:nvSpPr>
        <p:spPr>
          <a:xfrm>
            <a:off x="2819400" y="1714500"/>
            <a:ext cx="137160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spcBef>
                <a:spcPct val="0"/>
              </a:spcBef>
            </a:pPr>
            <a:r>
              <a:rPr lang="ko-KR" altLang="en-US" sz="7500" spc="-15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운용 경과 및 검증</a:t>
            </a:r>
            <a:endParaRPr lang="en-US" sz="7500" spc="-150" dirty="0">
              <a:solidFill>
                <a:srgbClr val="1B433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HK Grotesk Bold"/>
              <a:sym typeface="HK Grotesk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AB8453-B4A3-EE12-D840-D39FA399B476}"/>
              </a:ext>
            </a:extLst>
          </p:cNvPr>
          <p:cNvSpPr txBox="1"/>
          <p:nvPr/>
        </p:nvSpPr>
        <p:spPr>
          <a:xfrm>
            <a:off x="1125393" y="1638300"/>
            <a:ext cx="13716000" cy="13388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spcBef>
                <a:spcPct val="0"/>
              </a:spcBef>
            </a:pPr>
            <a:r>
              <a:rPr lang="en-US" altLang="ko-KR" sz="8700" spc="-150" dirty="0">
                <a:solidFill>
                  <a:srgbClr val="1B4332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HK Grotesk Bold"/>
              </a:rPr>
              <a:t>05.</a:t>
            </a:r>
            <a:endParaRPr lang="en-US" sz="8700" spc="-150" dirty="0">
              <a:solidFill>
                <a:srgbClr val="1B4332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HK Grotesk 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4432C1-18A8-2EFB-0974-0F308285FEA7}"/>
              </a:ext>
            </a:extLst>
          </p:cNvPr>
          <p:cNvSpPr txBox="1"/>
          <p:nvPr/>
        </p:nvSpPr>
        <p:spPr>
          <a:xfrm>
            <a:off x="1600200" y="3771900"/>
            <a:ext cx="13716000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spcBef>
                <a:spcPct val="0"/>
              </a:spcBef>
            </a:pPr>
            <a:r>
              <a:rPr lang="en-US" sz="5000" spc="-15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API </a:t>
            </a:r>
            <a:r>
              <a:rPr lang="ko-KR" altLang="en-US" sz="5000" spc="-150" dirty="0">
                <a:solidFill>
                  <a:srgbClr val="1B433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HK Grotesk Bold"/>
                <a:sym typeface="HK Grotesk Bold"/>
              </a:rPr>
              <a:t>연동 매매 로그 화면 캡쳐</a:t>
            </a:r>
            <a:endParaRPr lang="en-US" sz="5000" spc="-150" dirty="0">
              <a:solidFill>
                <a:srgbClr val="1B433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HK Grotesk Bold"/>
              <a:sym typeface="HK Grotesk Bold"/>
            </a:endParaRPr>
          </a:p>
        </p:txBody>
      </p:sp>
    </p:spTree>
    <p:extLst>
      <p:ext uri="{BB962C8B-B14F-4D97-AF65-F5344CB8AC3E}">
        <p14:creationId xmlns:p14="http://schemas.microsoft.com/office/powerpoint/2010/main" val="3320889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2781</TotalTime>
  <Words>481</Words>
  <Application>Microsoft Office PowerPoint</Application>
  <PresentationFormat>사용자 지정</PresentationFormat>
  <Paragraphs>128</Paragraphs>
  <Slides>11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5" baseType="lpstr">
      <vt:lpstr>Pretendard ExtraBold</vt:lpstr>
      <vt:lpstr>Pretendard SemiBold</vt:lpstr>
      <vt:lpstr>맑은 고딕</vt:lpstr>
      <vt:lpstr>나눔스퀘어 ExtraBold</vt:lpstr>
      <vt:lpstr>나눔스퀘어 Bold</vt:lpstr>
      <vt:lpstr>Noto Sans Symbols</vt:lpstr>
      <vt:lpstr>Calibri</vt:lpstr>
      <vt:lpstr>나눔스퀘어_ac</vt:lpstr>
      <vt:lpstr>Pretendard ExtraLight</vt:lpstr>
      <vt:lpstr>Pretendard</vt:lpstr>
      <vt:lpstr>Arial</vt:lpstr>
      <vt:lpstr>맑은 고딕</vt:lpstr>
      <vt:lpstr>나눔스퀘어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12%</dc:title>
  <dc:creator>Junho Park</dc:creator>
  <cp:lastModifiedBy>Junho Park</cp:lastModifiedBy>
  <cp:revision>98</cp:revision>
  <dcterms:created xsi:type="dcterms:W3CDTF">2006-08-16T00:00:00Z</dcterms:created>
  <dcterms:modified xsi:type="dcterms:W3CDTF">2026-01-21T05:58:30Z</dcterms:modified>
  <dc:identifier>DAG-Xg_bLVM</dc:identifier>
</cp:coreProperties>
</file>

<file path=docProps/thumbnail.jpeg>
</file>